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2"/>
  </p:notesMasterIdLst>
  <p:sldIdLst>
    <p:sldId id="256" r:id="rId2"/>
    <p:sldId id="268" r:id="rId3"/>
    <p:sldId id="271" r:id="rId4"/>
    <p:sldId id="272" r:id="rId5"/>
    <p:sldId id="265" r:id="rId6"/>
    <p:sldId id="257" r:id="rId7"/>
    <p:sldId id="258" r:id="rId8"/>
    <p:sldId id="259" r:id="rId9"/>
    <p:sldId id="260" r:id="rId10"/>
    <p:sldId id="261" r:id="rId11"/>
    <p:sldId id="291" r:id="rId12"/>
    <p:sldId id="277" r:id="rId13"/>
    <p:sldId id="289" r:id="rId14"/>
    <p:sldId id="280" r:id="rId15"/>
    <p:sldId id="279" r:id="rId16"/>
    <p:sldId id="281" r:id="rId17"/>
    <p:sldId id="282" r:id="rId18"/>
    <p:sldId id="287" r:id="rId19"/>
    <p:sldId id="278" r:id="rId20"/>
    <p:sldId id="290" r:id="rId21"/>
    <p:sldId id="283" r:id="rId22"/>
    <p:sldId id="284" r:id="rId23"/>
    <p:sldId id="285" r:id="rId24"/>
    <p:sldId id="286" r:id="rId25"/>
    <p:sldId id="288" r:id="rId26"/>
    <p:sldId id="266" r:id="rId27"/>
    <p:sldId id="267" r:id="rId28"/>
    <p:sldId id="262" r:id="rId29"/>
    <p:sldId id="263" r:id="rId30"/>
    <p:sldId id="276"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94660"/>
  </p:normalViewPr>
  <p:slideViewPr>
    <p:cSldViewPr snapToGrid="0">
      <p:cViewPr>
        <p:scale>
          <a:sx n="81" d="100"/>
          <a:sy n="81" d="100"/>
        </p:scale>
        <p:origin x="-504"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6F52E64-D421-4EA4-98E1-0A998632F2B6}" type="datetimeFigureOut">
              <a:rPr lang="en-US" smtClean="0"/>
              <a:t>3/8/2018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F74E1E9-9B9B-420A-B768-0CFA410A43E8}" type="slidenum">
              <a:rPr lang="en-US" smtClean="0"/>
              <a:t>‹#›</a:t>
            </a:fld>
            <a:endParaRPr lang="en-US" dirty="0"/>
          </a:p>
        </p:txBody>
      </p:sp>
    </p:spTree>
    <p:extLst>
      <p:ext uri="{BB962C8B-B14F-4D97-AF65-F5344CB8AC3E}">
        <p14:creationId xmlns:p14="http://schemas.microsoft.com/office/powerpoint/2010/main" val="349883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1234B3-2EE7-40B0-A64F-32B8146FE173}"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E9378-3349-4F33-9D0C-B44FC42F378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62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6DCB17-4E64-477A-BED5-58FF1BE3DD30}"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150189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CACFF6-FEE1-4CA8-9C27-36C54BAD42A3}"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4262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A247B-AC96-4487-930C-C44EB367A6D3}"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6993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6998A6-DFF6-46B9-9D4A-7030D0C6669E}"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E9378-3349-4F33-9D0C-B44FC42F378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211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CF1C45-989A-4F2C-B2B8-6E5BEA4130A8}" type="datetime1">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182348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74864F-A90A-4F1E-88FD-F5DD5F6CC63B}" type="datetime1">
              <a:rPr lang="en-US" smtClean="0"/>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241950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3E6935-6FEA-4F9F-A197-2F44FD3EE236}" type="datetime1">
              <a:rPr lang="en-US" smtClean="0"/>
              <a:t>3/8/2018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43034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A4C2E7-FA86-48A5-88BC-135C3BEB92C9}" type="datetime1">
              <a:rPr lang="en-US" smtClean="0"/>
              <a:t>3/8/2018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227381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15607F-2C55-4B41-8897-7A4D34512584}" type="datetime1">
              <a:rPr lang="en-US" smtClean="0"/>
              <a:t>3/8/2018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62E9378-3349-4F33-9D0C-B44FC42F3788}" type="slidenum">
              <a:rPr lang="en-US" smtClean="0"/>
              <a:t>‹#›</a:t>
            </a:fld>
            <a:endParaRPr lang="en-US" dirty="0"/>
          </a:p>
        </p:txBody>
      </p:sp>
    </p:spTree>
    <p:extLst>
      <p:ext uri="{BB962C8B-B14F-4D97-AF65-F5344CB8AC3E}">
        <p14:creationId xmlns:p14="http://schemas.microsoft.com/office/powerpoint/2010/main" val="259550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BE19500-7F54-4DDB-8780-D589A8C195DC}" type="datetime1">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E9378-3349-4F33-9D0C-B44FC42F3788}" type="slidenum">
              <a:rPr lang="en-US" smtClean="0"/>
              <a:t>‹#›</a:t>
            </a:fld>
            <a:endParaRPr lang="en-US" dirty="0"/>
          </a:p>
        </p:txBody>
      </p:sp>
    </p:spTree>
    <p:extLst>
      <p:ext uri="{BB962C8B-B14F-4D97-AF65-F5344CB8AC3E}">
        <p14:creationId xmlns:p14="http://schemas.microsoft.com/office/powerpoint/2010/main" val="3640852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FE9222-FAC3-41A2-8CEC-1E4679A26148}" type="datetime1">
              <a:rPr lang="en-US" smtClean="0"/>
              <a:t>3/8/2018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62E9378-3349-4F33-9D0C-B44FC42F378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647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006" y="1279118"/>
            <a:ext cx="11338560" cy="2387600"/>
          </a:xfrm>
        </p:spPr>
        <p:txBody>
          <a:bodyPr>
            <a:normAutofit/>
          </a:bodyPr>
          <a:lstStyle/>
          <a:p>
            <a:r>
              <a:rPr lang="en-US" sz="6600" b="1" dirty="0" smtClean="0"/>
              <a:t>Compensation Philosophy, Objectives, and Implementation</a:t>
            </a:r>
            <a:endParaRPr lang="en-US" sz="6600" b="1" dirty="0"/>
          </a:p>
        </p:txBody>
      </p:sp>
      <p:sp>
        <p:nvSpPr>
          <p:cNvPr id="3" name="Subtitle 2"/>
          <p:cNvSpPr>
            <a:spLocks noGrp="1"/>
          </p:cNvSpPr>
          <p:nvPr>
            <p:ph type="subTitle" idx="1"/>
          </p:nvPr>
        </p:nvSpPr>
        <p:spPr>
          <a:xfrm>
            <a:off x="1100051" y="4455620"/>
            <a:ext cx="10058400" cy="1579419"/>
          </a:xfrm>
        </p:spPr>
        <p:txBody>
          <a:bodyPr>
            <a:normAutofit/>
          </a:bodyPr>
          <a:lstStyle/>
          <a:p>
            <a:r>
              <a:rPr lang="en-US" dirty="0" smtClean="0"/>
              <a:t>Faculty Welfare Committee</a:t>
            </a:r>
          </a:p>
          <a:p>
            <a:r>
              <a:rPr lang="en-US" sz="2200" dirty="0" smtClean="0"/>
              <a:t>CFA open meeting</a:t>
            </a:r>
          </a:p>
          <a:p>
            <a:r>
              <a:rPr lang="en-US" sz="2000" dirty="0" smtClean="0"/>
              <a:t>February 27</a:t>
            </a:r>
            <a:r>
              <a:rPr lang="en-US" sz="2000" baseline="30000" dirty="0" smtClean="0"/>
              <a:t>th</a:t>
            </a:r>
            <a:r>
              <a:rPr lang="en-US" sz="2000" dirty="0" smtClean="0"/>
              <a:t>, 2018</a:t>
            </a:r>
            <a:endParaRPr lang="en-US" sz="2000" dirty="0"/>
          </a:p>
        </p:txBody>
      </p:sp>
    </p:spTree>
    <p:extLst>
      <p:ext uri="{BB962C8B-B14F-4D97-AF65-F5344CB8AC3E}">
        <p14:creationId xmlns:p14="http://schemas.microsoft.com/office/powerpoint/2010/main" val="1765588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Promotions</a:t>
            </a:r>
            <a:endParaRPr lang="en-US" b="1"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sz="2000" dirty="0" smtClean="0"/>
              <a:t>Faculty </a:t>
            </a:r>
            <a:r>
              <a:rPr lang="en-US" sz="2000" dirty="0"/>
              <a:t>will receive whichever of the </a:t>
            </a:r>
            <a:r>
              <a:rPr lang="en-US" sz="2000" dirty="0" smtClean="0"/>
              <a:t>following three </a:t>
            </a:r>
            <a:r>
              <a:rPr lang="en-US" sz="2000" dirty="0"/>
              <a:t>is </a:t>
            </a:r>
            <a:r>
              <a:rPr lang="en-US" sz="2000" dirty="0" smtClean="0"/>
              <a:t>greatest:</a:t>
            </a:r>
          </a:p>
          <a:p>
            <a:pPr lvl="1">
              <a:buFont typeface="Wingdings" panose="05000000000000000000" pitchFamily="2" charset="2"/>
              <a:buChar char="§"/>
            </a:pPr>
            <a:endParaRPr lang="en-US" sz="2000" dirty="0" smtClean="0"/>
          </a:p>
          <a:p>
            <a:pPr lvl="2">
              <a:buFont typeface="Wingdings" panose="05000000000000000000" pitchFamily="2" charset="2"/>
              <a:buChar char="§"/>
            </a:pPr>
            <a:r>
              <a:rPr lang="en-US" sz="2000" dirty="0" smtClean="0"/>
              <a:t>$8,000 </a:t>
            </a:r>
            <a:r>
              <a:rPr lang="en-US" sz="2000" dirty="0"/>
              <a:t>for promotion to associate and $10,000 for promotion to </a:t>
            </a:r>
            <a:r>
              <a:rPr lang="en-US" sz="2000" dirty="0" smtClean="0"/>
              <a:t>professor.</a:t>
            </a:r>
          </a:p>
          <a:p>
            <a:pPr lvl="2">
              <a:buFont typeface="Wingdings" panose="05000000000000000000" pitchFamily="2" charset="2"/>
              <a:buChar char="§"/>
            </a:pPr>
            <a:endParaRPr lang="en-US" sz="2000" dirty="0" smtClean="0"/>
          </a:p>
          <a:p>
            <a:pPr lvl="2">
              <a:buFont typeface="Wingdings" panose="05000000000000000000" pitchFamily="2" charset="2"/>
              <a:buChar char="§"/>
            </a:pPr>
            <a:r>
              <a:rPr lang="en-US" sz="2000" dirty="0"/>
              <a:t>T</a:t>
            </a:r>
            <a:r>
              <a:rPr lang="en-US" sz="2000" dirty="0" smtClean="0"/>
              <a:t>he </a:t>
            </a:r>
            <a:r>
              <a:rPr lang="en-US" sz="2000" dirty="0"/>
              <a:t>threshold wage of their new </a:t>
            </a:r>
            <a:r>
              <a:rPr lang="en-US" sz="2000" dirty="0" smtClean="0"/>
              <a:t>rank.</a:t>
            </a:r>
          </a:p>
          <a:p>
            <a:pPr lvl="2">
              <a:buFont typeface="Wingdings" panose="05000000000000000000" pitchFamily="2" charset="2"/>
              <a:buChar char="§"/>
            </a:pPr>
            <a:endParaRPr lang="en-US" sz="2000" dirty="0" smtClean="0"/>
          </a:p>
          <a:p>
            <a:pPr lvl="2">
              <a:buFont typeface="Wingdings" panose="05000000000000000000" pitchFamily="2" charset="2"/>
              <a:buChar char="§"/>
            </a:pPr>
            <a:r>
              <a:rPr lang="en-US" sz="2000" dirty="0" smtClean="0"/>
              <a:t>The </a:t>
            </a:r>
            <a:r>
              <a:rPr lang="en-US" sz="2000" dirty="0"/>
              <a:t>25</a:t>
            </a:r>
            <a:r>
              <a:rPr lang="en-US" sz="2000" baseline="30000" dirty="0"/>
              <a:t>th</a:t>
            </a:r>
            <a:r>
              <a:rPr lang="en-US" sz="2000" dirty="0"/>
              <a:t> percentile of their new rank in their </a:t>
            </a:r>
            <a:r>
              <a:rPr lang="en-US" sz="2000" dirty="0" smtClean="0"/>
              <a:t>discipline.</a:t>
            </a:r>
            <a:endParaRPr lang="en-US" sz="2000" dirty="0"/>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10</a:t>
            </a:fld>
            <a:endParaRPr lang="en-US" dirty="0"/>
          </a:p>
        </p:txBody>
      </p:sp>
    </p:spTree>
    <p:extLst>
      <p:ext uri="{BB962C8B-B14F-4D97-AF65-F5344CB8AC3E}">
        <p14:creationId xmlns:p14="http://schemas.microsoft.com/office/powerpoint/2010/main" val="2845277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Ranges and Market Data</a:t>
            </a:r>
            <a:endParaRPr lang="en-US" dirty="0"/>
          </a:p>
        </p:txBody>
      </p:sp>
      <p:sp>
        <p:nvSpPr>
          <p:cNvPr id="3" name="Text Placeholder 2"/>
          <p:cNvSpPr>
            <a:spLocks noGrp="1"/>
          </p:cNvSpPr>
          <p:nvPr>
            <p:ph type="body" idx="1"/>
          </p:nvPr>
        </p:nvSpPr>
        <p:spPr>
          <a:xfrm>
            <a:off x="1097280" y="4453127"/>
            <a:ext cx="10058400" cy="1731541"/>
          </a:xfrm>
        </p:spPr>
        <p:txBody>
          <a:bodyPr>
            <a:normAutofit fontScale="92500"/>
          </a:bodyPr>
          <a:lstStyle/>
          <a:p>
            <a:pPr marL="342900" indent="-342900">
              <a:buFont typeface="Arial" panose="020B0604020202020204" pitchFamily="34" charset="0"/>
              <a:buChar char="•"/>
            </a:pPr>
            <a:r>
              <a:rPr lang="en-US" dirty="0" smtClean="0"/>
              <a:t>Please Note that all these data are of last year, and do not account for the current baseline increase.</a:t>
            </a:r>
          </a:p>
          <a:p>
            <a:pPr marL="342900" indent="-342900">
              <a:buFont typeface="Arial" panose="020B0604020202020204" pitchFamily="34" charset="0"/>
              <a:buChar char="•"/>
            </a:pPr>
            <a:r>
              <a:rPr lang="en-US" dirty="0" smtClean="0"/>
              <a:t>Salary increase should be through the mercer ranges, which are tied to but not necessarily equal to the ranges.</a:t>
            </a:r>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11</a:t>
            </a:fld>
            <a:endParaRPr lang="en-US" dirty="0"/>
          </a:p>
        </p:txBody>
      </p:sp>
    </p:spTree>
    <p:extLst>
      <p:ext uri="{BB962C8B-B14F-4D97-AF65-F5344CB8AC3E}">
        <p14:creationId xmlns:p14="http://schemas.microsoft.com/office/powerpoint/2010/main" val="311424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2E9378-3349-4F33-9D0C-B44FC42F3788}" type="slidenum">
              <a:rPr lang="en-US" smtClean="0"/>
              <a:t>12</a:t>
            </a:fld>
            <a:endParaRPr lang="en-US" dirty="0"/>
          </a:p>
        </p:txBody>
      </p:sp>
      <p:sp>
        <p:nvSpPr>
          <p:cNvPr id="2" name="Title 1"/>
          <p:cNvSpPr>
            <a:spLocks noGrp="1"/>
          </p:cNvSpPr>
          <p:nvPr>
            <p:ph type="title" idx="4294967295"/>
          </p:nvPr>
        </p:nvSpPr>
        <p:spPr>
          <a:xfrm>
            <a:off x="775855" y="123577"/>
            <a:ext cx="10058400" cy="960438"/>
          </a:xfrm>
        </p:spPr>
        <p:txBody>
          <a:bodyPr/>
          <a:lstStyle/>
          <a:p>
            <a:r>
              <a:rPr lang="en-US" dirty="0"/>
              <a:t>Associate </a:t>
            </a:r>
            <a:r>
              <a:rPr lang="en-US" dirty="0" smtClean="0"/>
              <a:t>Professor Salary Ranges </a:t>
            </a:r>
            <a:r>
              <a:rPr lang="en-US" sz="2800" dirty="0" smtClean="0"/>
              <a:t>(2016-2017)</a:t>
            </a:r>
            <a:endParaRPr lang="en-US" sz="2800" dirty="0"/>
          </a:p>
        </p:txBody>
      </p:sp>
      <p:pic>
        <p:nvPicPr>
          <p:cNvPr id="7" name="Content Placeholder 6"/>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85417" y="1084015"/>
            <a:ext cx="9439275" cy="5219803"/>
          </a:xfrm>
        </p:spPr>
      </p:pic>
    </p:spTree>
    <p:extLst>
      <p:ext uri="{BB962C8B-B14F-4D97-AF65-F5344CB8AC3E}">
        <p14:creationId xmlns:p14="http://schemas.microsoft.com/office/powerpoint/2010/main" val="1711414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62E9378-3349-4F33-9D0C-B44FC42F3788}" type="slidenum">
              <a:rPr lang="en-US" smtClean="0"/>
              <a:t>13</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3395" y="0"/>
            <a:ext cx="9363075" cy="6467475"/>
          </a:xfrm>
          <a:prstGeom prst="rect">
            <a:avLst/>
          </a:prstGeom>
        </p:spPr>
      </p:pic>
    </p:spTree>
    <p:extLst>
      <p:ext uri="{BB962C8B-B14F-4D97-AF65-F5344CB8AC3E}">
        <p14:creationId xmlns:p14="http://schemas.microsoft.com/office/powerpoint/2010/main" val="3768277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 Salary </a:t>
            </a:r>
            <a:r>
              <a:rPr lang="en-US" dirty="0" smtClean="0"/>
              <a:t>Ranges:</a:t>
            </a:r>
            <a:br>
              <a:rPr lang="en-US" dirty="0" smtClean="0"/>
            </a:br>
            <a:r>
              <a:rPr lang="en-US" dirty="0" smtClean="0"/>
              <a:t>School of Business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1937258"/>
              </p:ext>
            </p:extLst>
          </p:nvPr>
        </p:nvGraphicFramePr>
        <p:xfrm>
          <a:off x="581892" y="1804028"/>
          <a:ext cx="11180617" cy="418757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(6-5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Economics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100,409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104,168</a:t>
                      </a:r>
                      <a:endParaRPr lang="en-US" dirty="0"/>
                    </a:p>
                  </a:txBody>
                  <a:tcPr/>
                </a:tc>
                <a:tc>
                  <a:txBody>
                    <a:bodyPr/>
                    <a:lstStyle/>
                    <a:p>
                      <a:pPr algn="ctr"/>
                      <a:r>
                        <a:rPr lang="en-US" dirty="0" smtClean="0"/>
                        <a:t>114,129</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100,400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105,400</a:t>
                      </a:r>
                      <a:endParaRPr lang="en-US" dirty="0"/>
                    </a:p>
                  </a:txBody>
                  <a:tcPr/>
                </a:tc>
                <a:tc>
                  <a:txBody>
                    <a:bodyPr/>
                    <a:lstStyle/>
                    <a:p>
                      <a:pPr algn="ctr"/>
                      <a:r>
                        <a:rPr lang="en-US" dirty="0" smtClean="0"/>
                        <a:t>110,400</a:t>
                      </a:r>
                      <a:endParaRPr lang="en-US" dirty="0"/>
                    </a:p>
                  </a:txBody>
                  <a:tcPr/>
                </a:tc>
                <a:tc>
                  <a:txBody>
                    <a:bodyPr/>
                    <a:lstStyle/>
                    <a:p>
                      <a:pPr algn="ctr"/>
                      <a:r>
                        <a:rPr lang="en-US" dirty="0" smtClean="0"/>
                        <a:t>121,400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Law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99,273</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106,155</a:t>
                      </a:r>
                      <a:endParaRPr lang="en-US" dirty="0"/>
                    </a:p>
                  </a:txBody>
                  <a:tcPr/>
                </a:tc>
                <a:tc>
                  <a:txBody>
                    <a:bodyPr/>
                    <a:lstStyle/>
                    <a:p>
                      <a:pPr algn="ctr"/>
                      <a:r>
                        <a:rPr lang="en-US" dirty="0" smtClean="0"/>
                        <a:t>143,808</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99,300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104,300</a:t>
                      </a:r>
                      <a:endParaRPr lang="en-US" dirty="0"/>
                    </a:p>
                  </a:txBody>
                  <a:tcPr/>
                </a:tc>
                <a:tc>
                  <a:txBody>
                    <a:bodyPr/>
                    <a:lstStyle/>
                    <a:p>
                      <a:pPr algn="ctr"/>
                      <a:r>
                        <a:rPr lang="en-US" dirty="0" smtClean="0"/>
                        <a:t>109,200</a:t>
                      </a:r>
                      <a:endParaRPr lang="en-US" dirty="0"/>
                    </a:p>
                  </a:txBody>
                  <a:tcPr/>
                </a:tc>
                <a:tc>
                  <a:txBody>
                    <a:bodyPr/>
                    <a:lstStyle/>
                    <a:p>
                      <a:pPr algn="ctr"/>
                      <a:r>
                        <a:rPr lang="en-US" dirty="0" smtClean="0"/>
                        <a:t>143,800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CIS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120,776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128,737</a:t>
                      </a:r>
                      <a:endParaRPr lang="en-US" dirty="0"/>
                    </a:p>
                  </a:txBody>
                  <a:tcPr/>
                </a:tc>
                <a:tc>
                  <a:txBody>
                    <a:bodyPr/>
                    <a:lstStyle/>
                    <a:p>
                      <a:pPr algn="ctr"/>
                      <a:r>
                        <a:rPr lang="en-US" dirty="0" smtClean="0"/>
                        <a:t>146,866</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120,800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126,900</a:t>
                      </a:r>
                      <a:endParaRPr lang="en-US" dirty="0"/>
                    </a:p>
                  </a:txBody>
                  <a:tcPr/>
                </a:tc>
                <a:tc>
                  <a:txBody>
                    <a:bodyPr/>
                    <a:lstStyle/>
                    <a:p>
                      <a:pPr algn="ctr"/>
                      <a:r>
                        <a:rPr lang="en-US" dirty="0" smtClean="0"/>
                        <a:t>132,900</a:t>
                      </a:r>
                      <a:endParaRPr lang="en-US" dirty="0"/>
                    </a:p>
                  </a:txBody>
                  <a:tcPr/>
                </a:tc>
                <a:tc>
                  <a:txBody>
                    <a:bodyPr/>
                    <a:lstStyle/>
                    <a:p>
                      <a:pPr algn="ctr"/>
                      <a:r>
                        <a:rPr lang="en-US" dirty="0" smtClean="0"/>
                        <a:t>146,900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Marketing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119,804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130,807</a:t>
                      </a:r>
                      <a:endParaRPr lang="en-US" dirty="0"/>
                    </a:p>
                  </a:txBody>
                  <a:tcPr/>
                </a:tc>
                <a:tc>
                  <a:txBody>
                    <a:bodyPr/>
                    <a:lstStyle/>
                    <a:p>
                      <a:pPr algn="ctr"/>
                      <a:r>
                        <a:rPr lang="en-US" dirty="0" smtClean="0"/>
                        <a:t>141,190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119,800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125,800</a:t>
                      </a:r>
                      <a:endParaRPr lang="en-US" dirty="0"/>
                    </a:p>
                  </a:txBody>
                  <a:tcPr/>
                </a:tc>
                <a:tc>
                  <a:txBody>
                    <a:bodyPr/>
                    <a:lstStyle/>
                    <a:p>
                      <a:pPr algn="ctr"/>
                      <a:r>
                        <a:rPr lang="en-US" dirty="0" smtClean="0"/>
                        <a:t>131,800</a:t>
                      </a:r>
                      <a:endParaRPr lang="en-US" dirty="0"/>
                    </a:p>
                  </a:txBody>
                  <a:tcPr/>
                </a:tc>
                <a:tc>
                  <a:txBody>
                    <a:bodyPr/>
                    <a:lstStyle/>
                    <a:p>
                      <a:pPr algn="ctr"/>
                      <a:r>
                        <a:rPr lang="en-US" dirty="0" smtClean="0"/>
                        <a:t>145,000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CIS/BUAN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125,611</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132,989</a:t>
                      </a:r>
                      <a:endParaRPr lang="en-US" dirty="0"/>
                    </a:p>
                  </a:txBody>
                  <a:tcPr/>
                </a:tc>
                <a:tc>
                  <a:txBody>
                    <a:bodyPr/>
                    <a:lstStyle/>
                    <a:p>
                      <a:pPr algn="ctr"/>
                      <a:r>
                        <a:rPr lang="en-US" dirty="0" smtClean="0"/>
                        <a:t>146,488</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125,600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131,900</a:t>
                      </a:r>
                      <a:endParaRPr lang="en-US" dirty="0"/>
                    </a:p>
                  </a:txBody>
                  <a:tcPr/>
                </a:tc>
                <a:tc>
                  <a:txBody>
                    <a:bodyPr/>
                    <a:lstStyle/>
                    <a:p>
                      <a:pPr algn="ctr"/>
                      <a:r>
                        <a:rPr lang="en-US" dirty="0" smtClean="0"/>
                        <a:t>138,200</a:t>
                      </a:r>
                      <a:endParaRPr lang="en-US" dirty="0"/>
                    </a:p>
                  </a:txBody>
                  <a:tcPr/>
                </a:tc>
                <a:tc>
                  <a:txBody>
                    <a:bodyPr/>
                    <a:lstStyle/>
                    <a:p>
                      <a:pPr algn="ctr"/>
                      <a:r>
                        <a:rPr lang="en-US" dirty="0" smtClean="0"/>
                        <a:t>152,000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285188545"/>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Accounting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130,125</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137,315</a:t>
                      </a:r>
                      <a:endParaRPr lang="en-US" dirty="0"/>
                    </a:p>
                  </a:txBody>
                  <a:tcPr/>
                </a:tc>
                <a:tc>
                  <a:txBody>
                    <a:bodyPr/>
                    <a:lstStyle/>
                    <a:p>
                      <a:pPr algn="ctr"/>
                      <a:r>
                        <a:rPr lang="en-US" dirty="0" smtClean="0"/>
                        <a:t>149,486</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130,100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136,600</a:t>
                      </a:r>
                      <a:endParaRPr lang="en-US" dirty="0"/>
                    </a:p>
                  </a:txBody>
                  <a:tcPr/>
                </a:tc>
                <a:tc>
                  <a:txBody>
                    <a:bodyPr/>
                    <a:lstStyle/>
                    <a:p>
                      <a:pPr algn="ctr"/>
                      <a:r>
                        <a:rPr lang="en-US" dirty="0" smtClean="0"/>
                        <a:t>143,100</a:t>
                      </a:r>
                      <a:endParaRPr lang="en-US" dirty="0"/>
                    </a:p>
                  </a:txBody>
                  <a:tcPr/>
                </a:tc>
                <a:tc>
                  <a:txBody>
                    <a:bodyPr/>
                    <a:lstStyle/>
                    <a:p>
                      <a:pPr algn="ctr"/>
                      <a:r>
                        <a:rPr lang="en-US" dirty="0" smtClean="0"/>
                        <a:t>157,400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642669522"/>
                  </a:ext>
                </a:extLst>
              </a:tr>
              <a:tr h="358296">
                <a:tc>
                  <a:txBody>
                    <a:bodyPr/>
                    <a:lstStyle/>
                    <a:p>
                      <a:r>
                        <a:rPr lang="en-US" dirty="0" smtClean="0"/>
                        <a:t>Finance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134,884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141,149</a:t>
                      </a:r>
                      <a:endParaRPr lang="en-US" dirty="0"/>
                    </a:p>
                  </a:txBody>
                  <a:tcPr/>
                </a:tc>
                <a:tc>
                  <a:txBody>
                    <a:bodyPr/>
                    <a:lstStyle/>
                    <a:p>
                      <a:pPr algn="ctr"/>
                      <a:r>
                        <a:rPr lang="en-US" dirty="0" smtClean="0"/>
                        <a:t>156,687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134,900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141,700</a:t>
                      </a:r>
                      <a:endParaRPr lang="en-US" dirty="0"/>
                    </a:p>
                  </a:txBody>
                  <a:tcPr/>
                </a:tc>
                <a:tc>
                  <a:txBody>
                    <a:bodyPr/>
                    <a:lstStyle/>
                    <a:p>
                      <a:pPr algn="ctr"/>
                      <a:r>
                        <a:rPr lang="en-US" dirty="0" smtClean="0"/>
                        <a:t>148,400</a:t>
                      </a:r>
                      <a:endParaRPr lang="en-US" dirty="0"/>
                    </a:p>
                  </a:txBody>
                  <a:tcPr/>
                </a:tc>
                <a:tc>
                  <a:txBody>
                    <a:bodyPr/>
                    <a:lstStyle/>
                    <a:p>
                      <a:pPr algn="ctr"/>
                      <a:r>
                        <a:rPr lang="en-US" dirty="0" smtClean="0"/>
                        <a:t>163,200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2599770"/>
                  </a:ext>
                </a:extLst>
              </a:tr>
              <a:tr h="358296">
                <a:tc>
                  <a:txBody>
                    <a:bodyPr/>
                    <a:lstStyle/>
                    <a:p>
                      <a:r>
                        <a:rPr lang="en-US" dirty="0" smtClean="0"/>
                        <a:t>Management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116,225</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126,915</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139,713</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116,200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122,000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127,800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140,600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27845948"/>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14</a:t>
            </a:fld>
            <a:endParaRPr lang="en-US" dirty="0"/>
          </a:p>
        </p:txBody>
      </p:sp>
    </p:spTree>
    <p:extLst>
      <p:ext uri="{BB962C8B-B14F-4D97-AF65-F5344CB8AC3E}">
        <p14:creationId xmlns:p14="http://schemas.microsoft.com/office/powerpoint/2010/main" val="307533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 Salary </a:t>
            </a:r>
            <a:r>
              <a:rPr lang="en-US" dirty="0" smtClean="0"/>
              <a:t>Ranges:</a:t>
            </a:r>
            <a:br>
              <a:rPr lang="en-US" dirty="0" smtClean="0"/>
            </a:br>
            <a:r>
              <a:rPr lang="en-US" dirty="0" smtClean="0"/>
              <a:t>School of Education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5493226"/>
              </p:ext>
            </p:extLst>
          </p:nvPr>
        </p:nvGraphicFramePr>
        <p:xfrm>
          <a:off x="581892" y="1804028"/>
          <a:ext cx="11180617" cy="235877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(6-5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Kinesiology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83,727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90,305</a:t>
                      </a:r>
                      <a:endParaRPr lang="en-US" dirty="0"/>
                    </a:p>
                  </a:txBody>
                  <a:tcPr/>
                </a:tc>
                <a:tc>
                  <a:txBody>
                    <a:bodyPr/>
                    <a:lstStyle/>
                    <a:p>
                      <a:pPr algn="ctr"/>
                      <a:r>
                        <a:rPr lang="en-US" dirty="0" smtClean="0"/>
                        <a:t>95,557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83,700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87,900</a:t>
                      </a:r>
                      <a:endParaRPr lang="en-US" dirty="0"/>
                    </a:p>
                  </a:txBody>
                  <a:tcPr/>
                </a:tc>
                <a:tc>
                  <a:txBody>
                    <a:bodyPr/>
                    <a:lstStyle/>
                    <a:p>
                      <a:pPr algn="ctr"/>
                      <a:r>
                        <a:rPr lang="en-US" dirty="0" smtClean="0"/>
                        <a:t>92,100</a:t>
                      </a:r>
                      <a:endParaRPr lang="en-US" dirty="0"/>
                    </a:p>
                  </a:txBody>
                  <a:tcPr/>
                </a:tc>
                <a:tc>
                  <a:txBody>
                    <a:bodyPr/>
                    <a:lstStyle/>
                    <a:p>
                      <a:pPr algn="ctr"/>
                      <a:r>
                        <a:rPr lang="en-US" dirty="0" smtClean="0"/>
                        <a:t>101,300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83,727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90,305</a:t>
                      </a:r>
                      <a:endParaRPr lang="en-US" dirty="0"/>
                    </a:p>
                  </a:txBody>
                  <a:tcPr/>
                </a:tc>
                <a:tc>
                  <a:txBody>
                    <a:bodyPr/>
                    <a:lstStyle/>
                    <a:p>
                      <a:pPr algn="ctr"/>
                      <a:r>
                        <a:rPr lang="en-US" dirty="0" smtClean="0"/>
                        <a:t>95,557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83,700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87,900</a:t>
                      </a:r>
                      <a:endParaRPr lang="en-US" dirty="0"/>
                    </a:p>
                  </a:txBody>
                  <a:tcPr/>
                </a:tc>
                <a:tc>
                  <a:txBody>
                    <a:bodyPr/>
                    <a:lstStyle/>
                    <a:p>
                      <a:pPr algn="ctr"/>
                      <a:r>
                        <a:rPr lang="en-US" dirty="0" smtClean="0"/>
                        <a:t>92,100</a:t>
                      </a:r>
                      <a:endParaRPr lang="en-US" dirty="0"/>
                    </a:p>
                  </a:txBody>
                  <a:tcPr/>
                </a:tc>
                <a:tc>
                  <a:txBody>
                    <a:bodyPr/>
                    <a:lstStyle/>
                    <a:p>
                      <a:pPr algn="ctr"/>
                      <a:r>
                        <a:rPr lang="en-US" dirty="0" smtClean="0"/>
                        <a:t>101,300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Grad. Edu.</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83,727</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90,305</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95,557</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83,700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87,900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92,100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101,300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84767741"/>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15</a:t>
            </a:fld>
            <a:endParaRPr lang="en-US" dirty="0"/>
          </a:p>
        </p:txBody>
      </p:sp>
    </p:spTree>
    <p:extLst>
      <p:ext uri="{BB962C8B-B14F-4D97-AF65-F5344CB8AC3E}">
        <p14:creationId xmlns:p14="http://schemas.microsoft.com/office/powerpoint/2010/main" val="252430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 Salary </a:t>
            </a:r>
            <a:r>
              <a:rPr lang="en-US" dirty="0" smtClean="0"/>
              <a:t>Ranges:</a:t>
            </a:r>
            <a:br>
              <a:rPr lang="en-US" dirty="0" smtClean="0"/>
            </a:br>
            <a:r>
              <a:rPr lang="en-US" dirty="0" smtClean="0"/>
              <a:t>School of Engineering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0577617"/>
              </p:ext>
            </p:extLst>
          </p:nvPr>
        </p:nvGraphicFramePr>
        <p:xfrm>
          <a:off x="581892" y="1804028"/>
          <a:ext cx="11180617" cy="272453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(6-5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Civil &amp; Environ.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98,736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105,441</a:t>
                      </a:r>
                      <a:endParaRPr lang="en-US" dirty="0"/>
                    </a:p>
                  </a:txBody>
                  <a:tcPr/>
                </a:tc>
                <a:tc>
                  <a:txBody>
                    <a:bodyPr/>
                    <a:lstStyle/>
                    <a:p>
                      <a:pPr algn="ctr"/>
                      <a:r>
                        <a:rPr lang="en-US" dirty="0" smtClean="0"/>
                        <a:t>108,615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98,700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103,700</a:t>
                      </a:r>
                      <a:endParaRPr lang="en-US" dirty="0"/>
                    </a:p>
                  </a:txBody>
                  <a:tcPr/>
                </a:tc>
                <a:tc>
                  <a:txBody>
                    <a:bodyPr/>
                    <a:lstStyle/>
                    <a:p>
                      <a:pPr algn="ctr"/>
                      <a:r>
                        <a:rPr lang="en-US" dirty="0" smtClean="0"/>
                        <a:t>108,600</a:t>
                      </a:r>
                      <a:endParaRPr lang="en-US" dirty="0"/>
                    </a:p>
                  </a:txBody>
                  <a:tcPr/>
                </a:tc>
                <a:tc>
                  <a:txBody>
                    <a:bodyPr/>
                    <a:lstStyle/>
                    <a:p>
                      <a:pPr algn="ctr"/>
                      <a:r>
                        <a:rPr lang="en-US" dirty="0" smtClean="0"/>
                        <a:t>119,500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Mechanical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104,712</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106,612</a:t>
                      </a:r>
                      <a:endParaRPr lang="en-US" dirty="0"/>
                    </a:p>
                  </a:txBody>
                  <a:tcPr/>
                </a:tc>
                <a:tc>
                  <a:txBody>
                    <a:bodyPr/>
                    <a:lstStyle/>
                    <a:p>
                      <a:pPr algn="ctr"/>
                      <a:r>
                        <a:rPr lang="en-US" dirty="0" smtClean="0"/>
                        <a:t>118,124</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104,700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110,000</a:t>
                      </a:r>
                      <a:endParaRPr lang="en-US" dirty="0"/>
                    </a:p>
                  </a:txBody>
                  <a:tcPr/>
                </a:tc>
                <a:tc>
                  <a:txBody>
                    <a:bodyPr/>
                    <a:lstStyle/>
                    <a:p>
                      <a:pPr algn="ctr"/>
                      <a:r>
                        <a:rPr lang="en-US" dirty="0" smtClean="0"/>
                        <a:t>115,200</a:t>
                      </a:r>
                      <a:endParaRPr lang="en-US" dirty="0"/>
                    </a:p>
                  </a:txBody>
                  <a:tcPr/>
                </a:tc>
                <a:tc>
                  <a:txBody>
                    <a:bodyPr/>
                    <a:lstStyle/>
                    <a:p>
                      <a:pPr algn="ctr"/>
                      <a:r>
                        <a:rPr lang="en-US" dirty="0" smtClean="0"/>
                        <a:t>126,700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Electrical &amp; Comp.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103,589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109,619</a:t>
                      </a:r>
                      <a:endParaRPr lang="en-US" dirty="0"/>
                    </a:p>
                  </a:txBody>
                  <a:tcPr/>
                </a:tc>
                <a:tc>
                  <a:txBody>
                    <a:bodyPr/>
                    <a:lstStyle/>
                    <a:p>
                      <a:pPr algn="ctr"/>
                      <a:r>
                        <a:rPr lang="en-US" dirty="0" smtClean="0"/>
                        <a:t>113,780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103,600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108,800</a:t>
                      </a:r>
                      <a:endParaRPr lang="en-US" dirty="0"/>
                    </a:p>
                  </a:txBody>
                  <a:tcPr/>
                </a:tc>
                <a:tc>
                  <a:txBody>
                    <a:bodyPr/>
                    <a:lstStyle/>
                    <a:p>
                      <a:pPr algn="ctr"/>
                      <a:r>
                        <a:rPr lang="en-US" dirty="0" smtClean="0"/>
                        <a:t>114,000</a:t>
                      </a:r>
                      <a:endParaRPr lang="en-US" dirty="0"/>
                    </a:p>
                  </a:txBody>
                  <a:tcPr/>
                </a:tc>
                <a:tc>
                  <a:txBody>
                    <a:bodyPr/>
                    <a:lstStyle/>
                    <a:p>
                      <a:pPr algn="ctr"/>
                      <a:r>
                        <a:rPr lang="en-US" dirty="0" smtClean="0"/>
                        <a:t>125,400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Chemical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108,960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112,958</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114,837</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109,000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114,500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119,900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131,900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4733814"/>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16</a:t>
            </a:fld>
            <a:endParaRPr lang="en-US" dirty="0"/>
          </a:p>
        </p:txBody>
      </p:sp>
    </p:spTree>
    <p:extLst>
      <p:ext uri="{BB962C8B-B14F-4D97-AF65-F5344CB8AC3E}">
        <p14:creationId xmlns:p14="http://schemas.microsoft.com/office/powerpoint/2010/main" val="3633208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 Salary </a:t>
            </a:r>
            <a:r>
              <a:rPr lang="en-US" dirty="0" smtClean="0"/>
              <a:t>Ranges:</a:t>
            </a:r>
            <a:br>
              <a:rPr lang="en-US" dirty="0" smtClean="0"/>
            </a:br>
            <a:r>
              <a:rPr lang="en-US" dirty="0" smtClean="0"/>
              <a:t>School of Liberal Arts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828445"/>
              </p:ext>
            </p:extLst>
          </p:nvPr>
        </p:nvGraphicFramePr>
        <p:xfrm>
          <a:off x="581892" y="1804028"/>
          <a:ext cx="11180617" cy="491909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(6-5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English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77,564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81,213</a:t>
                      </a:r>
                      <a:endParaRPr lang="en-US" dirty="0"/>
                    </a:p>
                  </a:txBody>
                  <a:tcPr/>
                </a:tc>
                <a:tc>
                  <a:txBody>
                    <a:bodyPr/>
                    <a:lstStyle/>
                    <a:p>
                      <a:pPr algn="ctr"/>
                      <a:r>
                        <a:rPr lang="en-US" dirty="0" smtClean="0"/>
                        <a:t>88,616</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81,500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85,600</a:t>
                      </a:r>
                      <a:endParaRPr lang="en-US" dirty="0"/>
                    </a:p>
                  </a:txBody>
                  <a:tcPr/>
                </a:tc>
                <a:tc>
                  <a:txBody>
                    <a:bodyPr/>
                    <a:lstStyle/>
                    <a:p>
                      <a:pPr algn="ctr"/>
                      <a:r>
                        <a:rPr lang="en-US" dirty="0" smtClean="0"/>
                        <a:t>89,700</a:t>
                      </a:r>
                      <a:endParaRPr lang="en-US" dirty="0"/>
                    </a:p>
                  </a:txBody>
                  <a:tcPr/>
                </a:tc>
                <a:tc>
                  <a:txBody>
                    <a:bodyPr/>
                    <a:lstStyle/>
                    <a:p>
                      <a:pPr algn="ctr"/>
                      <a:r>
                        <a:rPr lang="en-US" dirty="0" smtClean="0"/>
                        <a:t>98,700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Philosophy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76,639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81,190</a:t>
                      </a:r>
                      <a:endParaRPr lang="en-US" dirty="0"/>
                    </a:p>
                  </a:txBody>
                  <a:tcPr/>
                </a:tc>
                <a:tc>
                  <a:txBody>
                    <a:bodyPr/>
                    <a:lstStyle/>
                    <a:p>
                      <a:pPr algn="ctr"/>
                      <a:r>
                        <a:rPr lang="en-US" dirty="0" smtClean="0"/>
                        <a:t>93,221</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81,500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85,600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89,700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98,700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Religion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75,416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81,813</a:t>
                      </a:r>
                      <a:endParaRPr lang="en-US" dirty="0"/>
                    </a:p>
                  </a:txBody>
                  <a:tcPr/>
                </a:tc>
                <a:tc>
                  <a:txBody>
                    <a:bodyPr/>
                    <a:lstStyle/>
                    <a:p>
                      <a:pPr algn="ctr"/>
                      <a:r>
                        <a:rPr lang="en-US" dirty="0" smtClean="0"/>
                        <a:t>89,506</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81,500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85,600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89,700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98,700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History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76,829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84,102</a:t>
                      </a:r>
                      <a:endParaRPr lang="en-US" dirty="0"/>
                    </a:p>
                  </a:txBody>
                  <a:tcPr/>
                </a:tc>
                <a:tc>
                  <a:txBody>
                    <a:bodyPr/>
                    <a:lstStyle/>
                    <a:p>
                      <a:pPr algn="ctr"/>
                      <a:r>
                        <a:rPr lang="en-US" dirty="0" smtClean="0"/>
                        <a:t>90,616</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81,500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85,600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89,700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98,700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Visual &amp; Perf. Arts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75,126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84,356</a:t>
                      </a:r>
                      <a:endParaRPr lang="en-US" dirty="0"/>
                    </a:p>
                  </a:txBody>
                  <a:tcPr/>
                </a:tc>
                <a:tc>
                  <a:txBody>
                    <a:bodyPr/>
                    <a:lstStyle/>
                    <a:p>
                      <a:pPr algn="ctr"/>
                      <a:r>
                        <a:rPr lang="en-US" dirty="0" smtClean="0"/>
                        <a:t>89,640</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81,500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85,600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89,700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t>98,700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828459634"/>
                  </a:ext>
                </a:extLst>
              </a:tr>
              <a:tr h="358296">
                <a:tc>
                  <a:txBody>
                    <a:bodyPr/>
                    <a:lstStyle/>
                    <a:p>
                      <a:r>
                        <a:rPr lang="en-US" dirty="0" smtClean="0"/>
                        <a:t>Government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79,819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86,061</a:t>
                      </a:r>
                      <a:endParaRPr lang="en-US" dirty="0"/>
                    </a:p>
                  </a:txBody>
                  <a:tcPr/>
                </a:tc>
                <a:tc>
                  <a:txBody>
                    <a:bodyPr/>
                    <a:lstStyle/>
                    <a:p>
                      <a:pPr algn="ctr"/>
                      <a:r>
                        <a:rPr lang="en-US" dirty="0" smtClean="0"/>
                        <a:t>94,943</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81,500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85,600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89,700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98,700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144618899"/>
                  </a:ext>
                </a:extLst>
              </a:tr>
              <a:tr h="358296">
                <a:tc>
                  <a:txBody>
                    <a:bodyPr/>
                    <a:lstStyle/>
                    <a:p>
                      <a:r>
                        <a:rPr lang="en-US" dirty="0" smtClean="0"/>
                        <a:t>Communication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84,578</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87,272</a:t>
                      </a:r>
                      <a:endParaRPr lang="en-US" dirty="0"/>
                    </a:p>
                  </a:txBody>
                  <a:tcPr/>
                </a:tc>
                <a:tc>
                  <a:txBody>
                    <a:bodyPr/>
                    <a:lstStyle/>
                    <a:p>
                      <a:pPr algn="ctr"/>
                      <a:r>
                        <a:rPr lang="en-US" dirty="0" smtClean="0"/>
                        <a:t>89,495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84,600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88,900</a:t>
                      </a:r>
                      <a:endParaRPr lang="en-US" dirty="0"/>
                    </a:p>
                  </a:txBody>
                  <a:tcPr/>
                </a:tc>
                <a:tc>
                  <a:txBody>
                    <a:bodyPr/>
                    <a:lstStyle/>
                    <a:p>
                      <a:pPr algn="ctr"/>
                      <a:r>
                        <a:rPr lang="en-US" dirty="0" smtClean="0"/>
                        <a:t>93,100</a:t>
                      </a:r>
                      <a:endParaRPr lang="en-US" dirty="0"/>
                    </a:p>
                  </a:txBody>
                  <a:tcPr/>
                </a:tc>
                <a:tc>
                  <a:txBody>
                    <a:bodyPr/>
                    <a:lstStyle/>
                    <a:p>
                      <a:pPr algn="ctr"/>
                      <a:r>
                        <a:rPr lang="en-US" dirty="0" smtClean="0"/>
                        <a:t>102,400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199226794"/>
                  </a:ext>
                </a:extLst>
              </a:tr>
              <a:tr h="358296">
                <a:tc>
                  <a:txBody>
                    <a:bodyPr/>
                    <a:lstStyle/>
                    <a:p>
                      <a:r>
                        <a:rPr lang="en-US" dirty="0" smtClean="0"/>
                        <a:t>Psychology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82,104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88,002</a:t>
                      </a:r>
                      <a:endParaRPr lang="en-US" dirty="0"/>
                    </a:p>
                  </a:txBody>
                  <a:tcPr/>
                </a:tc>
                <a:tc>
                  <a:txBody>
                    <a:bodyPr/>
                    <a:lstStyle/>
                    <a:p>
                      <a:pPr algn="ctr"/>
                      <a:r>
                        <a:rPr lang="en-US" dirty="0" smtClean="0"/>
                        <a:t>97,612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82,100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86,200</a:t>
                      </a:r>
                      <a:endParaRPr lang="en-US" dirty="0"/>
                    </a:p>
                  </a:txBody>
                  <a:tcPr/>
                </a:tc>
                <a:tc>
                  <a:txBody>
                    <a:bodyPr/>
                    <a:lstStyle/>
                    <a:p>
                      <a:pPr algn="ctr"/>
                      <a:r>
                        <a:rPr lang="en-US" dirty="0" smtClean="0"/>
                        <a:t>90,300</a:t>
                      </a:r>
                      <a:endParaRPr lang="en-US" dirty="0"/>
                    </a:p>
                  </a:txBody>
                  <a:tcPr/>
                </a:tc>
                <a:tc>
                  <a:txBody>
                    <a:bodyPr/>
                    <a:lstStyle/>
                    <a:p>
                      <a:pPr algn="ctr"/>
                      <a:r>
                        <a:rPr lang="en-US" dirty="0" smtClean="0"/>
                        <a:t>99,300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162662541"/>
                  </a:ext>
                </a:extLst>
              </a:tr>
              <a:tr h="358296">
                <a:tc>
                  <a:txBody>
                    <a:bodyPr/>
                    <a:lstStyle/>
                    <a:p>
                      <a:r>
                        <a:rPr lang="en-US" dirty="0" smtClean="0"/>
                        <a:t>Modern Lit. &amp; Lang.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81,060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91,226</a:t>
                      </a:r>
                      <a:endParaRPr lang="en-US" dirty="0"/>
                    </a:p>
                  </a:txBody>
                  <a:tcPr/>
                </a:tc>
                <a:tc>
                  <a:txBody>
                    <a:bodyPr/>
                    <a:lstStyle/>
                    <a:p>
                      <a:pPr algn="ctr"/>
                      <a:r>
                        <a:rPr lang="en-US" dirty="0" smtClean="0"/>
                        <a:t>94,553</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81,500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86,400</a:t>
                      </a:r>
                      <a:endParaRPr lang="en-US" dirty="0"/>
                    </a:p>
                  </a:txBody>
                  <a:tcPr/>
                </a:tc>
                <a:tc>
                  <a:txBody>
                    <a:bodyPr/>
                    <a:lstStyle/>
                    <a:p>
                      <a:pPr algn="ctr"/>
                      <a:r>
                        <a:rPr lang="en-US" dirty="0" smtClean="0"/>
                        <a:t>91,200</a:t>
                      </a:r>
                      <a:endParaRPr lang="en-US" dirty="0"/>
                    </a:p>
                  </a:txBody>
                  <a:tcPr/>
                </a:tc>
                <a:tc>
                  <a:txBody>
                    <a:bodyPr/>
                    <a:lstStyle/>
                    <a:p>
                      <a:pPr algn="ctr"/>
                      <a:r>
                        <a:rPr lang="en-US" dirty="0" smtClean="0"/>
                        <a:t>100,300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497833102"/>
                  </a:ext>
                </a:extLst>
              </a:tr>
              <a:tr h="358296">
                <a:tc>
                  <a:txBody>
                    <a:bodyPr/>
                    <a:lstStyle/>
                    <a:p>
                      <a:r>
                        <a:rPr lang="en-US" dirty="0" smtClean="0"/>
                        <a:t>Sociology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86,006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92,438</a:t>
                      </a:r>
                      <a:endParaRPr lang="en-US" dirty="0"/>
                    </a:p>
                  </a:txBody>
                  <a:tcPr/>
                </a:tc>
                <a:tc>
                  <a:txBody>
                    <a:bodyPr/>
                    <a:lstStyle/>
                    <a:p>
                      <a:pPr algn="ctr"/>
                      <a:r>
                        <a:rPr lang="en-US" dirty="0" smtClean="0"/>
                        <a:t>94,845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86,000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90,300</a:t>
                      </a:r>
                      <a:endParaRPr lang="en-US" dirty="0"/>
                    </a:p>
                  </a:txBody>
                  <a:tcPr/>
                </a:tc>
                <a:tc>
                  <a:txBody>
                    <a:bodyPr/>
                    <a:lstStyle/>
                    <a:p>
                      <a:pPr algn="ctr"/>
                      <a:r>
                        <a:rPr lang="en-US" dirty="0" smtClean="0"/>
                        <a:t>94,600</a:t>
                      </a:r>
                      <a:endParaRPr lang="en-US" dirty="0"/>
                    </a:p>
                  </a:txBody>
                  <a:tcPr/>
                </a:tc>
                <a:tc>
                  <a:txBody>
                    <a:bodyPr/>
                    <a:lstStyle/>
                    <a:p>
                      <a:pPr algn="ctr"/>
                      <a:r>
                        <a:rPr lang="en-US" dirty="0" smtClean="0"/>
                        <a:t>104,100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55724036"/>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17</a:t>
            </a:fld>
            <a:endParaRPr lang="en-US" dirty="0"/>
          </a:p>
        </p:txBody>
      </p:sp>
    </p:spTree>
    <p:extLst>
      <p:ext uri="{BB962C8B-B14F-4D97-AF65-F5344CB8AC3E}">
        <p14:creationId xmlns:p14="http://schemas.microsoft.com/office/powerpoint/2010/main" val="278399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 Salary </a:t>
            </a:r>
            <a:r>
              <a:rPr lang="en-US" dirty="0" smtClean="0"/>
              <a:t>Ranges:</a:t>
            </a:r>
            <a:br>
              <a:rPr lang="en-US" dirty="0" smtClean="0"/>
            </a:br>
            <a:r>
              <a:rPr lang="en-US" dirty="0" smtClean="0"/>
              <a:t>School of Science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6391537"/>
              </p:ext>
            </p:extLst>
          </p:nvPr>
        </p:nvGraphicFramePr>
        <p:xfrm>
          <a:off x="581892" y="1804028"/>
          <a:ext cx="11180617" cy="309029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(6-5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Biology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78,319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85,712</a:t>
                      </a:r>
                      <a:endParaRPr lang="en-US" dirty="0"/>
                    </a:p>
                  </a:txBody>
                  <a:tcPr/>
                </a:tc>
                <a:tc>
                  <a:txBody>
                    <a:bodyPr/>
                    <a:lstStyle/>
                    <a:p>
                      <a:pPr algn="ctr"/>
                      <a:r>
                        <a:rPr lang="en-US" dirty="0" smtClean="0"/>
                        <a:t>91,215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81,500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85,600</a:t>
                      </a:r>
                      <a:endParaRPr lang="en-US" dirty="0"/>
                    </a:p>
                  </a:txBody>
                  <a:tcPr/>
                </a:tc>
                <a:tc>
                  <a:txBody>
                    <a:bodyPr/>
                    <a:lstStyle/>
                    <a:p>
                      <a:pPr algn="ctr"/>
                      <a:r>
                        <a:rPr lang="en-US" dirty="0" smtClean="0"/>
                        <a:t>89,700</a:t>
                      </a:r>
                      <a:endParaRPr lang="en-US" dirty="0"/>
                    </a:p>
                  </a:txBody>
                  <a:tcPr/>
                </a:tc>
                <a:tc>
                  <a:txBody>
                    <a:bodyPr/>
                    <a:lstStyle/>
                    <a:p>
                      <a:pPr algn="ctr"/>
                      <a:r>
                        <a:rPr lang="en-US" dirty="0" smtClean="0"/>
                        <a:t>98,700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Chemistry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83,342</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86,852</a:t>
                      </a:r>
                      <a:endParaRPr lang="en-US" dirty="0"/>
                    </a:p>
                  </a:txBody>
                  <a:tcPr/>
                </a:tc>
                <a:tc>
                  <a:txBody>
                    <a:bodyPr/>
                    <a:lstStyle/>
                    <a:p>
                      <a:pPr algn="ctr"/>
                      <a:r>
                        <a:rPr lang="en-US" dirty="0" smtClean="0"/>
                        <a:t>96,067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83,300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87,500</a:t>
                      </a:r>
                      <a:endParaRPr lang="en-US" dirty="0"/>
                    </a:p>
                  </a:txBody>
                  <a:tcPr/>
                </a:tc>
                <a:tc>
                  <a:txBody>
                    <a:bodyPr/>
                    <a:lstStyle/>
                    <a:p>
                      <a:pPr algn="ctr"/>
                      <a:r>
                        <a:rPr lang="en-US" dirty="0" smtClean="0"/>
                        <a:t>91,600</a:t>
                      </a:r>
                      <a:endParaRPr lang="en-US" dirty="0"/>
                    </a:p>
                  </a:txBody>
                  <a:tcPr/>
                </a:tc>
                <a:tc>
                  <a:txBody>
                    <a:bodyPr/>
                    <a:lstStyle/>
                    <a:p>
                      <a:pPr algn="ctr"/>
                      <a:r>
                        <a:rPr lang="en-US" dirty="0" smtClean="0"/>
                        <a:t>100,800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Mathematics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78,907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87,180</a:t>
                      </a:r>
                      <a:endParaRPr lang="en-US" dirty="0"/>
                    </a:p>
                  </a:txBody>
                  <a:tcPr/>
                </a:tc>
                <a:tc>
                  <a:txBody>
                    <a:bodyPr/>
                    <a:lstStyle/>
                    <a:p>
                      <a:pPr algn="ctr"/>
                      <a:r>
                        <a:rPr lang="en-US" dirty="0" smtClean="0"/>
                        <a:t>91,257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81,500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85,600</a:t>
                      </a:r>
                      <a:endParaRPr lang="en-US" dirty="0"/>
                    </a:p>
                  </a:txBody>
                  <a:tcPr/>
                </a:tc>
                <a:tc>
                  <a:txBody>
                    <a:bodyPr/>
                    <a:lstStyle/>
                    <a:p>
                      <a:pPr algn="ctr"/>
                      <a:r>
                        <a:rPr lang="en-US" dirty="0" smtClean="0"/>
                        <a:t>89,700</a:t>
                      </a:r>
                      <a:endParaRPr lang="en-US" dirty="0"/>
                    </a:p>
                  </a:txBody>
                  <a:tcPr/>
                </a:tc>
                <a:tc>
                  <a:txBody>
                    <a:bodyPr/>
                    <a:lstStyle/>
                    <a:p>
                      <a:pPr algn="ctr"/>
                      <a:r>
                        <a:rPr lang="en-US" dirty="0" smtClean="0"/>
                        <a:t>98,700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Physics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85,836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92,866</a:t>
                      </a:r>
                      <a:endParaRPr lang="en-US" dirty="0"/>
                    </a:p>
                  </a:txBody>
                  <a:tcPr/>
                </a:tc>
                <a:tc>
                  <a:txBody>
                    <a:bodyPr/>
                    <a:lstStyle/>
                    <a:p>
                      <a:pPr algn="ctr"/>
                      <a:r>
                        <a:rPr lang="en-US" dirty="0" smtClean="0"/>
                        <a:t>98,751</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85,800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90,100</a:t>
                      </a:r>
                      <a:endParaRPr lang="en-US" dirty="0"/>
                    </a:p>
                  </a:txBody>
                  <a:tcPr/>
                </a:tc>
                <a:tc>
                  <a:txBody>
                    <a:bodyPr/>
                    <a:lstStyle/>
                    <a:p>
                      <a:pPr algn="ctr"/>
                      <a:r>
                        <a:rPr lang="en-US" dirty="0" smtClean="0"/>
                        <a:t>94,400</a:t>
                      </a:r>
                      <a:endParaRPr lang="en-US" dirty="0"/>
                    </a:p>
                  </a:txBody>
                  <a:tcPr/>
                </a:tc>
                <a:tc>
                  <a:txBody>
                    <a:bodyPr/>
                    <a:lstStyle/>
                    <a:p>
                      <a:pPr algn="ctr"/>
                      <a:r>
                        <a:rPr lang="en-US" dirty="0" smtClean="0"/>
                        <a:t>103,800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Comp. Sci.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107,470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114,125</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119,098</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107,500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112,900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118,300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130,100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7775082"/>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18</a:t>
            </a:fld>
            <a:endParaRPr lang="en-US" dirty="0"/>
          </a:p>
        </p:txBody>
      </p:sp>
    </p:spTree>
    <p:extLst>
      <p:ext uri="{BB962C8B-B14F-4D97-AF65-F5344CB8AC3E}">
        <p14:creationId xmlns:p14="http://schemas.microsoft.com/office/powerpoint/2010/main" val="3659512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2E9378-3349-4F33-9D0C-B44FC42F3788}" type="slidenum">
              <a:rPr lang="en-US" smtClean="0"/>
              <a:t>19</a:t>
            </a:fld>
            <a:endParaRPr lang="en-US" dirty="0"/>
          </a:p>
        </p:txBody>
      </p:sp>
      <p:sp>
        <p:nvSpPr>
          <p:cNvPr id="2" name="Title 1"/>
          <p:cNvSpPr>
            <a:spLocks noGrp="1"/>
          </p:cNvSpPr>
          <p:nvPr>
            <p:ph type="title" idx="4294967295"/>
          </p:nvPr>
        </p:nvSpPr>
        <p:spPr>
          <a:xfrm>
            <a:off x="775855" y="123577"/>
            <a:ext cx="10058400" cy="960438"/>
          </a:xfrm>
        </p:spPr>
        <p:txBody>
          <a:bodyPr/>
          <a:lstStyle/>
          <a:p>
            <a:r>
              <a:rPr lang="en-US" dirty="0" smtClean="0"/>
              <a:t>Full Professor Salary Ranges </a:t>
            </a:r>
            <a:r>
              <a:rPr lang="en-US" sz="2800" dirty="0" smtClean="0"/>
              <a:t>(2016-2017)</a:t>
            </a:r>
            <a:endParaRPr lang="en-US" sz="2800" dirty="0"/>
          </a:p>
        </p:txBody>
      </p:sp>
      <p:pic>
        <p:nvPicPr>
          <p:cNvPr id="3" name="Picture 2"/>
          <p:cNvPicPr>
            <a:picLocks noChangeAspect="1"/>
          </p:cNvPicPr>
          <p:nvPr/>
        </p:nvPicPr>
        <p:blipFill>
          <a:blip r:embed="rId2"/>
          <a:stretch>
            <a:fillRect/>
          </a:stretch>
        </p:blipFill>
        <p:spPr>
          <a:xfrm>
            <a:off x="1347355" y="1084015"/>
            <a:ext cx="8915400" cy="5200650"/>
          </a:xfrm>
          <a:prstGeom prst="rect">
            <a:avLst/>
          </a:prstGeom>
        </p:spPr>
      </p:pic>
    </p:spTree>
    <p:extLst>
      <p:ext uri="{BB962C8B-B14F-4D97-AF65-F5344CB8AC3E}">
        <p14:creationId xmlns:p14="http://schemas.microsoft.com/office/powerpoint/2010/main" val="222506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Compensation Philosophy</a:t>
            </a:r>
            <a:endParaRPr lang="en-US" sz="7200" b="1"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2</a:t>
            </a:fld>
            <a:endParaRPr lang="en-US" dirty="0"/>
          </a:p>
        </p:txBody>
      </p:sp>
    </p:spTree>
    <p:extLst>
      <p:ext uri="{BB962C8B-B14F-4D97-AF65-F5344CB8AC3E}">
        <p14:creationId xmlns:p14="http://schemas.microsoft.com/office/powerpoint/2010/main" val="1954318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62E9378-3349-4F33-9D0C-B44FC42F3788}" type="slidenum">
              <a:rPr lang="en-US" smtClean="0"/>
              <a:t>20</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968" y="221673"/>
            <a:ext cx="8716719" cy="5898139"/>
          </a:xfrm>
          <a:prstGeom prst="rect">
            <a:avLst/>
          </a:prstGeom>
        </p:spPr>
      </p:pic>
    </p:spTree>
    <p:extLst>
      <p:ext uri="{BB962C8B-B14F-4D97-AF65-F5344CB8AC3E}">
        <p14:creationId xmlns:p14="http://schemas.microsoft.com/office/powerpoint/2010/main" val="144032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a:t>
            </a:r>
            <a:r>
              <a:rPr lang="en-US" dirty="0"/>
              <a:t>Professor Salary </a:t>
            </a:r>
            <a:r>
              <a:rPr lang="en-US" dirty="0" smtClean="0"/>
              <a:t>Ranges:</a:t>
            </a:r>
            <a:br>
              <a:rPr lang="en-US" dirty="0" smtClean="0"/>
            </a:br>
            <a:r>
              <a:rPr lang="en-US" dirty="0" smtClean="0"/>
              <a:t>School of Business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28414174"/>
              </p:ext>
            </p:extLst>
          </p:nvPr>
        </p:nvGraphicFramePr>
        <p:xfrm>
          <a:off x="581892" y="1804028"/>
          <a:ext cx="11180617" cy="418757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(6-10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Economics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124,747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127,505</a:t>
                      </a:r>
                      <a:endParaRPr lang="en-US" dirty="0"/>
                    </a:p>
                  </a:txBody>
                  <a:tcPr/>
                </a:tc>
                <a:tc>
                  <a:txBody>
                    <a:bodyPr/>
                    <a:lstStyle/>
                    <a:p>
                      <a:pPr algn="ctr"/>
                      <a:r>
                        <a:rPr lang="en-US" dirty="0" smtClean="0"/>
                        <a:t>143,834</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124,700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131,000</a:t>
                      </a:r>
                      <a:endParaRPr lang="en-US" dirty="0"/>
                    </a:p>
                  </a:txBody>
                  <a:tcPr/>
                </a:tc>
                <a:tc>
                  <a:txBody>
                    <a:bodyPr/>
                    <a:lstStyle/>
                    <a:p>
                      <a:pPr algn="ctr"/>
                      <a:r>
                        <a:rPr lang="en-US" dirty="0" smtClean="0"/>
                        <a:t>137,200</a:t>
                      </a:r>
                      <a:endParaRPr lang="en-US" dirty="0"/>
                    </a:p>
                  </a:txBody>
                  <a:tcPr/>
                </a:tc>
                <a:tc>
                  <a:txBody>
                    <a:bodyPr/>
                    <a:lstStyle/>
                    <a:p>
                      <a:pPr algn="ctr"/>
                      <a:r>
                        <a:rPr lang="en-US" dirty="0" smtClean="0"/>
                        <a:t>150,900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Marketing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119,416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144,063</a:t>
                      </a:r>
                      <a:endParaRPr lang="en-US" dirty="0"/>
                    </a:p>
                  </a:txBody>
                  <a:tcPr/>
                </a:tc>
                <a:tc>
                  <a:txBody>
                    <a:bodyPr/>
                    <a:lstStyle/>
                    <a:p>
                      <a:pPr algn="ctr"/>
                      <a:r>
                        <a:rPr lang="en-US" dirty="0" smtClean="0"/>
                        <a:t>174,352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119,400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131,800</a:t>
                      </a:r>
                      <a:endParaRPr lang="en-US" dirty="0"/>
                    </a:p>
                  </a:txBody>
                  <a:tcPr/>
                </a:tc>
                <a:tc>
                  <a:txBody>
                    <a:bodyPr/>
                    <a:lstStyle/>
                    <a:p>
                      <a:pPr algn="ctr"/>
                      <a:r>
                        <a:rPr lang="en-US" dirty="0" smtClean="0"/>
                        <a:t>144,100</a:t>
                      </a:r>
                      <a:endParaRPr lang="en-US" dirty="0"/>
                    </a:p>
                  </a:txBody>
                  <a:tcPr/>
                </a:tc>
                <a:tc>
                  <a:txBody>
                    <a:bodyPr/>
                    <a:lstStyle/>
                    <a:p>
                      <a:pPr algn="ctr"/>
                      <a:r>
                        <a:rPr lang="en-US" dirty="0" smtClean="0"/>
                        <a:t>174,400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Law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123,467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144,881</a:t>
                      </a:r>
                      <a:endParaRPr lang="en-US" dirty="0"/>
                    </a:p>
                  </a:txBody>
                  <a:tcPr/>
                </a:tc>
                <a:tc>
                  <a:txBody>
                    <a:bodyPr/>
                    <a:lstStyle/>
                    <a:p>
                      <a:pPr algn="ctr"/>
                      <a:r>
                        <a:rPr lang="en-US" dirty="0" smtClean="0"/>
                        <a:t>195,071</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123,500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134,200</a:t>
                      </a:r>
                      <a:endParaRPr lang="en-US" dirty="0"/>
                    </a:p>
                  </a:txBody>
                  <a:tcPr/>
                </a:tc>
                <a:tc>
                  <a:txBody>
                    <a:bodyPr/>
                    <a:lstStyle/>
                    <a:p>
                      <a:pPr algn="ctr"/>
                      <a:r>
                        <a:rPr lang="en-US" dirty="0" smtClean="0"/>
                        <a:t>144,900</a:t>
                      </a:r>
                      <a:endParaRPr lang="en-US" dirty="0"/>
                    </a:p>
                  </a:txBody>
                  <a:tcPr/>
                </a:tc>
                <a:tc>
                  <a:txBody>
                    <a:bodyPr/>
                    <a:lstStyle/>
                    <a:p>
                      <a:pPr algn="ctr"/>
                      <a:r>
                        <a:rPr lang="en-US" dirty="0" smtClean="0"/>
                        <a:t>195,100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Management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134,682</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146,254</a:t>
                      </a:r>
                      <a:endParaRPr lang="en-US" dirty="0"/>
                    </a:p>
                  </a:txBody>
                  <a:tcPr/>
                </a:tc>
                <a:tc>
                  <a:txBody>
                    <a:bodyPr/>
                    <a:lstStyle/>
                    <a:p>
                      <a:pPr algn="ctr"/>
                      <a:r>
                        <a:rPr lang="en-US" dirty="0" smtClean="0"/>
                        <a:t>154,779</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134,700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141,500</a:t>
                      </a:r>
                      <a:endParaRPr lang="en-US" dirty="0"/>
                    </a:p>
                  </a:txBody>
                  <a:tcPr/>
                </a:tc>
                <a:tc>
                  <a:txBody>
                    <a:bodyPr/>
                    <a:lstStyle/>
                    <a:p>
                      <a:pPr algn="ctr"/>
                      <a:r>
                        <a:rPr lang="en-US" dirty="0" smtClean="0"/>
                        <a:t>148,200</a:t>
                      </a:r>
                      <a:endParaRPr lang="en-US" dirty="0"/>
                    </a:p>
                  </a:txBody>
                  <a:tcPr/>
                </a:tc>
                <a:tc>
                  <a:txBody>
                    <a:bodyPr/>
                    <a:lstStyle/>
                    <a:p>
                      <a:pPr algn="ctr"/>
                      <a:r>
                        <a:rPr lang="en-US" dirty="0" smtClean="0"/>
                        <a:t>163,000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CIS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140,760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154,071</a:t>
                      </a:r>
                      <a:endParaRPr lang="en-US" dirty="0"/>
                    </a:p>
                  </a:txBody>
                  <a:tcPr/>
                </a:tc>
                <a:tc>
                  <a:txBody>
                    <a:bodyPr/>
                    <a:lstStyle/>
                    <a:p>
                      <a:pPr algn="ctr"/>
                      <a:r>
                        <a:rPr lang="en-US" dirty="0" smtClean="0"/>
                        <a:t>172,622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140,800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147,900</a:t>
                      </a:r>
                      <a:endParaRPr lang="en-US" dirty="0"/>
                    </a:p>
                  </a:txBody>
                  <a:tcPr/>
                </a:tc>
                <a:tc>
                  <a:txBody>
                    <a:bodyPr/>
                    <a:lstStyle/>
                    <a:p>
                      <a:pPr algn="ctr"/>
                      <a:r>
                        <a:rPr lang="en-US" dirty="0" smtClean="0"/>
                        <a:t>154,900</a:t>
                      </a:r>
                      <a:endParaRPr lang="en-US" dirty="0"/>
                    </a:p>
                  </a:txBody>
                  <a:tcPr/>
                </a:tc>
                <a:tc>
                  <a:txBody>
                    <a:bodyPr/>
                    <a:lstStyle/>
                    <a:p>
                      <a:pPr algn="ctr"/>
                      <a:r>
                        <a:rPr lang="en-US" dirty="0" smtClean="0"/>
                        <a:t>172,600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285188545"/>
                  </a:ext>
                </a:extLst>
              </a:tr>
              <a:tr h="358296">
                <a:tc>
                  <a:txBody>
                    <a:bodyPr/>
                    <a:lstStyle/>
                    <a:p>
                      <a:r>
                        <a:rPr lang="en-US" dirty="0" smtClean="0"/>
                        <a:t>Finance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141,304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157,102</a:t>
                      </a:r>
                      <a:endParaRPr lang="en-US" dirty="0"/>
                    </a:p>
                  </a:txBody>
                  <a:tcPr/>
                </a:tc>
                <a:tc>
                  <a:txBody>
                    <a:bodyPr/>
                    <a:lstStyle/>
                    <a:p>
                      <a:pPr algn="ctr"/>
                      <a:r>
                        <a:rPr lang="en-US" dirty="0" smtClean="0"/>
                        <a:t>180,127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141,300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149,200</a:t>
                      </a:r>
                      <a:endParaRPr lang="en-US" dirty="0"/>
                    </a:p>
                  </a:txBody>
                  <a:tcPr/>
                </a:tc>
                <a:tc>
                  <a:txBody>
                    <a:bodyPr/>
                    <a:lstStyle/>
                    <a:p>
                      <a:pPr algn="ctr"/>
                      <a:r>
                        <a:rPr lang="en-US" dirty="0" smtClean="0"/>
                        <a:t>157,100</a:t>
                      </a:r>
                      <a:endParaRPr lang="en-US" dirty="0"/>
                    </a:p>
                  </a:txBody>
                  <a:tcPr/>
                </a:tc>
                <a:tc>
                  <a:txBody>
                    <a:bodyPr/>
                    <a:lstStyle/>
                    <a:p>
                      <a:pPr algn="ctr"/>
                      <a:r>
                        <a:rPr lang="en-US" dirty="0" smtClean="0"/>
                        <a:t>180,100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642669522"/>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CIS/BUAN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138,583</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157,888</a:t>
                      </a:r>
                      <a:endParaRPr lang="en-US" dirty="0"/>
                    </a:p>
                  </a:txBody>
                  <a:tcPr/>
                </a:tc>
                <a:tc>
                  <a:txBody>
                    <a:bodyPr/>
                    <a:lstStyle/>
                    <a:p>
                      <a:pPr algn="ctr"/>
                      <a:r>
                        <a:rPr lang="en-US" dirty="0" smtClean="0"/>
                        <a:t>169,420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138,600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148,300</a:t>
                      </a:r>
                      <a:endParaRPr lang="en-US" dirty="0"/>
                    </a:p>
                  </a:txBody>
                  <a:tcPr/>
                </a:tc>
                <a:tc>
                  <a:txBody>
                    <a:bodyPr/>
                    <a:lstStyle/>
                    <a:p>
                      <a:pPr algn="ctr"/>
                      <a:r>
                        <a:rPr lang="en-US" dirty="0" smtClean="0"/>
                        <a:t>157,900</a:t>
                      </a:r>
                      <a:endParaRPr lang="en-US" dirty="0"/>
                    </a:p>
                  </a:txBody>
                  <a:tcPr/>
                </a:tc>
                <a:tc>
                  <a:txBody>
                    <a:bodyPr/>
                    <a:lstStyle/>
                    <a:p>
                      <a:pPr algn="ctr"/>
                      <a:r>
                        <a:rPr lang="en-US" dirty="0" smtClean="0"/>
                        <a:t>173,700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2599770"/>
                  </a:ext>
                </a:extLst>
              </a:tr>
              <a:tr h="358296">
                <a:tc>
                  <a:txBody>
                    <a:bodyPr/>
                    <a:lstStyle/>
                    <a:p>
                      <a:r>
                        <a:rPr lang="en-US" dirty="0" smtClean="0"/>
                        <a:t>Accounting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151,241</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164,036</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176,186</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151,200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158,800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166,300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182,900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27845948"/>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21</a:t>
            </a:fld>
            <a:endParaRPr lang="en-US" dirty="0"/>
          </a:p>
        </p:txBody>
      </p:sp>
    </p:spTree>
    <p:extLst>
      <p:ext uri="{BB962C8B-B14F-4D97-AF65-F5344CB8AC3E}">
        <p14:creationId xmlns:p14="http://schemas.microsoft.com/office/powerpoint/2010/main" val="3210848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a:t>
            </a:r>
            <a:r>
              <a:rPr lang="en-US" dirty="0"/>
              <a:t>Professor Salary </a:t>
            </a:r>
            <a:r>
              <a:rPr lang="en-US" dirty="0" smtClean="0"/>
              <a:t>Ranges:</a:t>
            </a:r>
            <a:br>
              <a:rPr lang="en-US" dirty="0" smtClean="0"/>
            </a:br>
            <a:r>
              <a:rPr lang="en-US" dirty="0" smtClean="0"/>
              <a:t>School of Education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1368688"/>
              </p:ext>
            </p:extLst>
          </p:nvPr>
        </p:nvGraphicFramePr>
        <p:xfrm>
          <a:off x="581892" y="1804028"/>
          <a:ext cx="11180617" cy="235877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(6-10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Kinesiology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85,053</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93,152</a:t>
                      </a:r>
                      <a:endParaRPr lang="en-US" dirty="0"/>
                    </a:p>
                  </a:txBody>
                  <a:tcPr/>
                </a:tc>
                <a:tc>
                  <a:txBody>
                    <a:bodyPr/>
                    <a:lstStyle/>
                    <a:p>
                      <a:pPr algn="ctr"/>
                      <a:r>
                        <a:rPr lang="en-US" dirty="0" smtClean="0"/>
                        <a:t>99,539</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100,600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105,700</a:t>
                      </a:r>
                      <a:endParaRPr lang="en-US" dirty="0"/>
                    </a:p>
                  </a:txBody>
                  <a:tcPr/>
                </a:tc>
                <a:tc>
                  <a:txBody>
                    <a:bodyPr/>
                    <a:lstStyle/>
                    <a:p>
                      <a:pPr algn="ctr"/>
                      <a:r>
                        <a:rPr lang="en-US" dirty="0" smtClean="0"/>
                        <a:t>110,700</a:t>
                      </a:r>
                      <a:endParaRPr lang="en-US" dirty="0"/>
                    </a:p>
                  </a:txBody>
                  <a:tcPr/>
                </a:tc>
                <a:tc>
                  <a:txBody>
                    <a:bodyPr/>
                    <a:lstStyle/>
                    <a:p>
                      <a:pPr algn="ctr"/>
                      <a:r>
                        <a:rPr lang="en-US" dirty="0" smtClean="0"/>
                        <a:t>121,800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109,301</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115,884</a:t>
                      </a:r>
                      <a:endParaRPr lang="en-US" dirty="0"/>
                    </a:p>
                  </a:txBody>
                  <a:tcPr/>
                </a:tc>
                <a:tc>
                  <a:txBody>
                    <a:bodyPr/>
                    <a:lstStyle/>
                    <a:p>
                      <a:pPr algn="ctr"/>
                      <a:r>
                        <a:rPr lang="en-US" dirty="0" smtClean="0"/>
                        <a:t>131,720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109,300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114,800</a:t>
                      </a:r>
                      <a:endParaRPr lang="en-US" dirty="0"/>
                    </a:p>
                  </a:txBody>
                  <a:tcPr/>
                </a:tc>
                <a:tc>
                  <a:txBody>
                    <a:bodyPr/>
                    <a:lstStyle/>
                    <a:p>
                      <a:pPr algn="ctr"/>
                      <a:r>
                        <a:rPr lang="en-US" dirty="0" smtClean="0"/>
                        <a:t>120,200</a:t>
                      </a:r>
                      <a:endParaRPr lang="en-US" dirty="0"/>
                    </a:p>
                  </a:txBody>
                  <a:tcPr/>
                </a:tc>
                <a:tc>
                  <a:txBody>
                    <a:bodyPr/>
                    <a:lstStyle/>
                    <a:p>
                      <a:pPr algn="ctr"/>
                      <a:r>
                        <a:rPr lang="en-US" dirty="0" smtClean="0"/>
                        <a:t>132,200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Grad. Edu.</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109,301</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115,884</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131,720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109,300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114,800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120,200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132,200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84767741"/>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22</a:t>
            </a:fld>
            <a:endParaRPr lang="en-US" dirty="0"/>
          </a:p>
        </p:txBody>
      </p:sp>
    </p:spTree>
    <p:extLst>
      <p:ext uri="{BB962C8B-B14F-4D97-AF65-F5344CB8AC3E}">
        <p14:creationId xmlns:p14="http://schemas.microsoft.com/office/powerpoint/2010/main" val="293178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a:t>
            </a:r>
            <a:r>
              <a:rPr lang="en-US" dirty="0"/>
              <a:t>Professor Salary </a:t>
            </a:r>
            <a:r>
              <a:rPr lang="en-US" dirty="0" smtClean="0"/>
              <a:t>Ranges:</a:t>
            </a:r>
            <a:br>
              <a:rPr lang="en-US" dirty="0" smtClean="0"/>
            </a:br>
            <a:r>
              <a:rPr lang="en-US" dirty="0" smtClean="0"/>
              <a:t>School of Engineering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58470083"/>
              </p:ext>
            </p:extLst>
          </p:nvPr>
        </p:nvGraphicFramePr>
        <p:xfrm>
          <a:off x="581892" y="1804028"/>
          <a:ext cx="11180617" cy="272453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(6-10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Civil &amp; Environ.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131,902</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134,233</a:t>
                      </a:r>
                      <a:endParaRPr lang="en-US" dirty="0"/>
                    </a:p>
                  </a:txBody>
                  <a:tcPr/>
                </a:tc>
                <a:tc>
                  <a:txBody>
                    <a:bodyPr/>
                    <a:lstStyle/>
                    <a:p>
                      <a:pPr algn="ctr"/>
                      <a:r>
                        <a:rPr lang="en-US" dirty="0" smtClean="0"/>
                        <a:t>146,242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131,900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138,500</a:t>
                      </a:r>
                      <a:endParaRPr lang="en-US" dirty="0"/>
                    </a:p>
                  </a:txBody>
                  <a:tcPr/>
                </a:tc>
                <a:tc>
                  <a:txBody>
                    <a:bodyPr/>
                    <a:lstStyle/>
                    <a:p>
                      <a:pPr algn="ctr"/>
                      <a:r>
                        <a:rPr lang="en-US" dirty="0" smtClean="0"/>
                        <a:t>145,100</a:t>
                      </a:r>
                      <a:endParaRPr lang="en-US" dirty="0"/>
                    </a:p>
                  </a:txBody>
                  <a:tcPr/>
                </a:tc>
                <a:tc>
                  <a:txBody>
                    <a:bodyPr/>
                    <a:lstStyle/>
                    <a:p>
                      <a:pPr algn="ctr"/>
                      <a:r>
                        <a:rPr lang="en-US" dirty="0" smtClean="0"/>
                        <a:t>159,600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Mechanical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136,950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141,649</a:t>
                      </a:r>
                      <a:endParaRPr lang="en-US" dirty="0"/>
                    </a:p>
                  </a:txBody>
                  <a:tcPr/>
                </a:tc>
                <a:tc>
                  <a:txBody>
                    <a:bodyPr/>
                    <a:lstStyle/>
                    <a:p>
                      <a:pPr algn="ctr"/>
                      <a:r>
                        <a:rPr lang="en-US" dirty="0" smtClean="0"/>
                        <a:t>164,647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137,000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143,900</a:t>
                      </a:r>
                      <a:endParaRPr lang="en-US" dirty="0"/>
                    </a:p>
                  </a:txBody>
                  <a:tcPr/>
                </a:tc>
                <a:tc>
                  <a:txBody>
                    <a:bodyPr/>
                    <a:lstStyle/>
                    <a:p>
                      <a:pPr algn="ctr"/>
                      <a:r>
                        <a:rPr lang="en-US" dirty="0" smtClean="0"/>
                        <a:t>150,700</a:t>
                      </a:r>
                      <a:endParaRPr lang="en-US" dirty="0"/>
                    </a:p>
                  </a:txBody>
                  <a:tcPr/>
                </a:tc>
                <a:tc>
                  <a:txBody>
                    <a:bodyPr/>
                    <a:lstStyle/>
                    <a:p>
                      <a:pPr algn="ctr"/>
                      <a:r>
                        <a:rPr lang="en-US" dirty="0" smtClean="0"/>
                        <a:t>165,800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Electrical &amp; Comp.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123,827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148,062</a:t>
                      </a:r>
                      <a:endParaRPr lang="en-US" dirty="0"/>
                    </a:p>
                  </a:txBody>
                  <a:tcPr/>
                </a:tc>
                <a:tc>
                  <a:txBody>
                    <a:bodyPr/>
                    <a:lstStyle/>
                    <a:p>
                      <a:pPr algn="ctr"/>
                      <a:r>
                        <a:rPr lang="en-US" dirty="0" smtClean="0"/>
                        <a:t>155,237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123,800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136,000</a:t>
                      </a:r>
                      <a:endParaRPr lang="en-US" dirty="0"/>
                    </a:p>
                  </a:txBody>
                  <a:tcPr/>
                </a:tc>
                <a:tc>
                  <a:txBody>
                    <a:bodyPr/>
                    <a:lstStyle/>
                    <a:p>
                      <a:pPr algn="ctr"/>
                      <a:r>
                        <a:rPr lang="en-US" dirty="0" smtClean="0"/>
                        <a:t>148,100</a:t>
                      </a:r>
                      <a:endParaRPr lang="en-US" dirty="0"/>
                    </a:p>
                  </a:txBody>
                  <a:tcPr/>
                </a:tc>
                <a:tc>
                  <a:txBody>
                    <a:bodyPr/>
                    <a:lstStyle/>
                    <a:p>
                      <a:pPr algn="ctr"/>
                      <a:r>
                        <a:rPr lang="en-US" dirty="0" smtClean="0"/>
                        <a:t>162,900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Chemical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147,092</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159,569</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168,952</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147,100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154,500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161,800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178,000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4733814"/>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23</a:t>
            </a:fld>
            <a:endParaRPr lang="en-US" dirty="0"/>
          </a:p>
        </p:txBody>
      </p:sp>
    </p:spTree>
    <p:extLst>
      <p:ext uri="{BB962C8B-B14F-4D97-AF65-F5344CB8AC3E}">
        <p14:creationId xmlns:p14="http://schemas.microsoft.com/office/powerpoint/2010/main" val="435142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Professor </a:t>
            </a:r>
            <a:r>
              <a:rPr lang="en-US" dirty="0"/>
              <a:t>Salary </a:t>
            </a:r>
            <a:r>
              <a:rPr lang="en-US" dirty="0" smtClean="0"/>
              <a:t>Ranges:</a:t>
            </a:r>
            <a:br>
              <a:rPr lang="en-US" dirty="0" smtClean="0"/>
            </a:br>
            <a:r>
              <a:rPr lang="en-US" dirty="0" smtClean="0"/>
              <a:t>School of Liberal Arts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0984328"/>
              </p:ext>
            </p:extLst>
          </p:nvPr>
        </p:nvGraphicFramePr>
        <p:xfrm>
          <a:off x="581892" y="1804028"/>
          <a:ext cx="11180617" cy="4964257"/>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(6-10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4109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Religion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95,399</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101,960</a:t>
                      </a:r>
                      <a:endParaRPr lang="en-US" dirty="0"/>
                    </a:p>
                  </a:txBody>
                  <a:tcPr/>
                </a:tc>
                <a:tc>
                  <a:txBody>
                    <a:bodyPr/>
                    <a:lstStyle/>
                    <a:p>
                      <a:pPr algn="ctr"/>
                      <a:r>
                        <a:rPr lang="en-US" dirty="0" smtClean="0"/>
                        <a:t>117,137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100,600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105,700</a:t>
                      </a:r>
                      <a:endParaRPr lang="en-US" dirty="0"/>
                    </a:p>
                  </a:txBody>
                  <a:tcPr/>
                </a:tc>
                <a:tc>
                  <a:txBody>
                    <a:bodyPr/>
                    <a:lstStyle/>
                    <a:p>
                      <a:pPr algn="ctr"/>
                      <a:r>
                        <a:rPr lang="en-US" dirty="0" smtClean="0"/>
                        <a:t>110,700</a:t>
                      </a:r>
                      <a:endParaRPr lang="en-US" dirty="0"/>
                    </a:p>
                  </a:txBody>
                  <a:tcPr/>
                </a:tc>
                <a:tc>
                  <a:txBody>
                    <a:bodyPr/>
                    <a:lstStyle/>
                    <a:p>
                      <a:pPr algn="ctr"/>
                      <a:r>
                        <a:rPr lang="en-US" dirty="0" smtClean="0"/>
                        <a:t>121,800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History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101,128</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109,639</a:t>
                      </a:r>
                      <a:endParaRPr lang="en-US" dirty="0"/>
                    </a:p>
                  </a:txBody>
                  <a:tcPr/>
                </a:tc>
                <a:tc>
                  <a:txBody>
                    <a:bodyPr/>
                    <a:lstStyle/>
                    <a:p>
                      <a:pPr algn="ctr"/>
                      <a:r>
                        <a:rPr lang="en-US" dirty="0" smtClean="0"/>
                        <a:t>121,901</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101,100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106,200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111,200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122,300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English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102,216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110,305</a:t>
                      </a:r>
                      <a:endParaRPr lang="en-US" dirty="0"/>
                    </a:p>
                  </a:txBody>
                  <a:tcPr/>
                </a:tc>
                <a:tc>
                  <a:txBody>
                    <a:bodyPr/>
                    <a:lstStyle/>
                    <a:p>
                      <a:pPr algn="ctr"/>
                      <a:r>
                        <a:rPr lang="en-US" dirty="0" smtClean="0"/>
                        <a:t>122,413</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102,200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107,300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112,400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123,600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Modern Lang. &amp; Lit.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105,520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111,846</a:t>
                      </a:r>
                      <a:endParaRPr lang="en-US" dirty="0"/>
                    </a:p>
                  </a:txBody>
                  <a:tcPr/>
                </a:tc>
                <a:tc>
                  <a:txBody>
                    <a:bodyPr/>
                    <a:lstStyle/>
                    <a:p>
                      <a:pPr algn="ctr"/>
                      <a:r>
                        <a:rPr lang="en-US" dirty="0" smtClean="0"/>
                        <a:t>121,358</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105,500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110,800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116,100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127,700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Visual &amp; Perf. Arts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110,178</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116,566</a:t>
                      </a:r>
                      <a:endParaRPr lang="en-US" dirty="0"/>
                    </a:p>
                  </a:txBody>
                  <a:tcPr/>
                </a:tc>
                <a:tc>
                  <a:txBody>
                    <a:bodyPr/>
                    <a:lstStyle/>
                    <a:p>
                      <a:pPr algn="ctr"/>
                      <a:r>
                        <a:rPr lang="en-US" dirty="0" smtClean="0"/>
                        <a:t>119,954</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110,200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115,700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121,200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133,300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828459634"/>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Communication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105,027</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117,497</a:t>
                      </a:r>
                      <a:endParaRPr lang="en-US" dirty="0"/>
                    </a:p>
                  </a:txBody>
                  <a:tcPr/>
                </a:tc>
                <a:tc>
                  <a:txBody>
                    <a:bodyPr/>
                    <a:lstStyle/>
                    <a:p>
                      <a:pPr algn="ctr"/>
                      <a:r>
                        <a:rPr lang="en-US" dirty="0" smtClean="0"/>
                        <a:t>124,007</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105,000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111,300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117,500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129,300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144618899"/>
                  </a:ext>
                </a:extLst>
              </a:tr>
              <a:tr h="358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Sociology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108,750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117,469</a:t>
                      </a:r>
                      <a:endParaRPr lang="en-US" dirty="0"/>
                    </a:p>
                  </a:txBody>
                  <a:tcPr/>
                </a:tc>
                <a:tc>
                  <a:txBody>
                    <a:bodyPr/>
                    <a:lstStyle/>
                    <a:p>
                      <a:pPr algn="ctr"/>
                      <a:r>
                        <a:rPr lang="en-US" dirty="0" smtClean="0"/>
                        <a:t>126,000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108,800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114,300</a:t>
                      </a:r>
                      <a:endParaRPr lang="en-US" dirty="0"/>
                    </a:p>
                  </a:txBody>
                  <a:tcPr/>
                </a:tc>
                <a:tc>
                  <a:txBody>
                    <a:bodyPr/>
                    <a:lstStyle/>
                    <a:p>
                      <a:pPr algn="ctr"/>
                      <a:r>
                        <a:rPr lang="en-US" dirty="0" smtClean="0"/>
                        <a:t>119,700</a:t>
                      </a:r>
                      <a:endParaRPr lang="en-US" dirty="0"/>
                    </a:p>
                  </a:txBody>
                  <a:tcPr/>
                </a:tc>
                <a:tc>
                  <a:txBody>
                    <a:bodyPr/>
                    <a:lstStyle/>
                    <a:p>
                      <a:pPr algn="ctr"/>
                      <a:r>
                        <a:rPr lang="en-US" dirty="0" smtClean="0"/>
                        <a:t>131,700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199226794"/>
                  </a:ext>
                </a:extLst>
              </a:tr>
              <a:tr h="358296">
                <a:tc>
                  <a:txBody>
                    <a:bodyPr/>
                    <a:lstStyle/>
                    <a:p>
                      <a:r>
                        <a:rPr lang="en-US" dirty="0" smtClean="0"/>
                        <a:t>Government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110,638</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120,674</a:t>
                      </a:r>
                      <a:endParaRPr lang="en-US" dirty="0"/>
                    </a:p>
                  </a:txBody>
                  <a:tcPr/>
                </a:tc>
                <a:tc>
                  <a:txBody>
                    <a:bodyPr/>
                    <a:lstStyle/>
                    <a:p>
                      <a:pPr algn="ctr"/>
                      <a:r>
                        <a:rPr lang="en-US" dirty="0" smtClean="0"/>
                        <a:t>129,401</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110,600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116,200</a:t>
                      </a:r>
                      <a:endParaRPr lang="en-US" dirty="0"/>
                    </a:p>
                  </a:txBody>
                  <a:tcPr/>
                </a:tc>
                <a:tc>
                  <a:txBody>
                    <a:bodyPr/>
                    <a:lstStyle/>
                    <a:p>
                      <a:pPr algn="ctr"/>
                      <a:r>
                        <a:rPr lang="en-US" dirty="0" smtClean="0"/>
                        <a:t>121,700</a:t>
                      </a:r>
                      <a:endParaRPr lang="en-US" dirty="0"/>
                    </a:p>
                  </a:txBody>
                  <a:tcPr/>
                </a:tc>
                <a:tc>
                  <a:txBody>
                    <a:bodyPr/>
                    <a:lstStyle/>
                    <a:p>
                      <a:pPr algn="ctr"/>
                      <a:r>
                        <a:rPr lang="en-US" dirty="0" smtClean="0"/>
                        <a:t>133,900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162662541"/>
                  </a:ext>
                </a:extLst>
              </a:tr>
              <a:tr h="358296">
                <a:tc>
                  <a:txBody>
                    <a:bodyPr/>
                    <a:lstStyle/>
                    <a:p>
                      <a:r>
                        <a:rPr lang="en-US" dirty="0" smtClean="0"/>
                        <a:t>Psychology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116,380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122,247</a:t>
                      </a:r>
                      <a:endParaRPr lang="en-US" dirty="0"/>
                    </a:p>
                  </a:txBody>
                  <a:tcPr/>
                </a:tc>
                <a:tc>
                  <a:txBody>
                    <a:bodyPr/>
                    <a:lstStyle/>
                    <a:p>
                      <a:pPr algn="ctr"/>
                      <a:r>
                        <a:rPr lang="en-US" dirty="0" smtClean="0"/>
                        <a:t>125,638</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116,400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122,200</a:t>
                      </a:r>
                      <a:endParaRPr lang="en-US" dirty="0"/>
                    </a:p>
                  </a:txBody>
                  <a:tcPr/>
                </a:tc>
                <a:tc>
                  <a:txBody>
                    <a:bodyPr/>
                    <a:lstStyle/>
                    <a:p>
                      <a:pPr algn="ctr"/>
                      <a:r>
                        <a:rPr lang="en-US" dirty="0" smtClean="0"/>
                        <a:t>128,000</a:t>
                      </a:r>
                      <a:endParaRPr lang="en-US" dirty="0"/>
                    </a:p>
                  </a:txBody>
                  <a:tcPr/>
                </a:tc>
                <a:tc>
                  <a:txBody>
                    <a:bodyPr/>
                    <a:lstStyle/>
                    <a:p>
                      <a:pPr algn="ctr"/>
                      <a:r>
                        <a:rPr lang="en-US" dirty="0" smtClean="0"/>
                        <a:t>140,800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497833102"/>
                  </a:ext>
                </a:extLst>
              </a:tr>
              <a:tr h="358296">
                <a:tc>
                  <a:txBody>
                    <a:bodyPr/>
                    <a:lstStyle/>
                    <a:p>
                      <a:r>
                        <a:rPr lang="en-US" dirty="0" smtClean="0"/>
                        <a:t>Philosophy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108,845</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123,189</a:t>
                      </a:r>
                      <a:endParaRPr lang="en-US" dirty="0"/>
                    </a:p>
                  </a:txBody>
                  <a:tcPr/>
                </a:tc>
                <a:tc>
                  <a:txBody>
                    <a:bodyPr/>
                    <a:lstStyle/>
                    <a:p>
                      <a:pPr algn="ctr"/>
                      <a:r>
                        <a:rPr lang="en-US" dirty="0" smtClean="0"/>
                        <a:t>128,722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108,800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116,000</a:t>
                      </a:r>
                      <a:endParaRPr lang="en-US" dirty="0"/>
                    </a:p>
                  </a:txBody>
                  <a:tcPr/>
                </a:tc>
                <a:tc>
                  <a:txBody>
                    <a:bodyPr/>
                    <a:lstStyle/>
                    <a:p>
                      <a:pPr algn="ctr"/>
                      <a:r>
                        <a:rPr lang="en-US" dirty="0" smtClean="0"/>
                        <a:t>123,200</a:t>
                      </a:r>
                      <a:endParaRPr lang="en-US" dirty="0"/>
                    </a:p>
                  </a:txBody>
                  <a:tcPr/>
                </a:tc>
                <a:tc>
                  <a:txBody>
                    <a:bodyPr/>
                    <a:lstStyle/>
                    <a:p>
                      <a:pPr algn="ctr"/>
                      <a:r>
                        <a:rPr lang="en-US" dirty="0" smtClean="0"/>
                        <a:t>135,500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55724036"/>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24</a:t>
            </a:fld>
            <a:endParaRPr lang="en-US" dirty="0"/>
          </a:p>
        </p:txBody>
      </p:sp>
    </p:spTree>
    <p:extLst>
      <p:ext uri="{BB962C8B-B14F-4D97-AF65-F5344CB8AC3E}">
        <p14:creationId xmlns:p14="http://schemas.microsoft.com/office/powerpoint/2010/main" val="1704451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Professor </a:t>
            </a:r>
            <a:r>
              <a:rPr lang="en-US" dirty="0"/>
              <a:t>Salary </a:t>
            </a:r>
            <a:r>
              <a:rPr lang="en-US" dirty="0" smtClean="0"/>
              <a:t>Ranges:</a:t>
            </a:r>
            <a:br>
              <a:rPr lang="en-US" dirty="0" smtClean="0"/>
            </a:br>
            <a:r>
              <a:rPr lang="en-US" dirty="0" smtClean="0"/>
              <a:t>School of Science </a:t>
            </a:r>
            <a:r>
              <a:rPr lang="en-US" sz="3600" dirty="0" smtClean="0"/>
              <a:t>(2016-2017)</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5026394"/>
              </p:ext>
            </p:extLst>
          </p:nvPr>
        </p:nvGraphicFramePr>
        <p:xfrm>
          <a:off x="581892" y="1804028"/>
          <a:ext cx="11180617" cy="3090299"/>
        </p:xfrm>
        <a:graphic>
          <a:graphicData uri="http://schemas.openxmlformats.org/drawingml/2006/table">
            <a:tbl>
              <a:tblPr firstRow="1" bandRow="1">
                <a:tableStyleId>{21E4AEA4-8DFA-4A89-87EB-49C32662AFE0}</a:tableStyleId>
              </a:tblPr>
              <a:tblGrid>
                <a:gridCol w="2075630">
                  <a:extLst>
                    <a:ext uri="{9D8B030D-6E8A-4147-A177-3AD203B41FA5}">
                      <a16:colId xmlns:a16="http://schemas.microsoft.com/office/drawing/2014/main" xmlns="" val="2051350489"/>
                    </a:ext>
                  </a:extLst>
                </a:gridCol>
                <a:gridCol w="1030705">
                  <a:extLst>
                    <a:ext uri="{9D8B030D-6E8A-4147-A177-3AD203B41FA5}">
                      <a16:colId xmlns:a16="http://schemas.microsoft.com/office/drawing/2014/main" xmlns="" val="1011864896"/>
                    </a:ext>
                  </a:extLst>
                </a:gridCol>
                <a:gridCol w="1030705">
                  <a:extLst>
                    <a:ext uri="{9D8B030D-6E8A-4147-A177-3AD203B41FA5}">
                      <a16:colId xmlns:a16="http://schemas.microsoft.com/office/drawing/2014/main" xmlns="" val="480351152"/>
                    </a:ext>
                  </a:extLst>
                </a:gridCol>
                <a:gridCol w="1030705">
                  <a:extLst>
                    <a:ext uri="{9D8B030D-6E8A-4147-A177-3AD203B41FA5}">
                      <a16:colId xmlns:a16="http://schemas.microsoft.com/office/drawing/2014/main" xmlns="" val="1654441326"/>
                    </a:ext>
                  </a:extLst>
                </a:gridCol>
                <a:gridCol w="1503218">
                  <a:extLst>
                    <a:ext uri="{9D8B030D-6E8A-4147-A177-3AD203B41FA5}">
                      <a16:colId xmlns:a16="http://schemas.microsoft.com/office/drawing/2014/main" xmlns="" val="3333005069"/>
                    </a:ext>
                  </a:extLst>
                </a:gridCol>
                <a:gridCol w="1503218">
                  <a:extLst>
                    <a:ext uri="{9D8B030D-6E8A-4147-A177-3AD203B41FA5}">
                      <a16:colId xmlns:a16="http://schemas.microsoft.com/office/drawing/2014/main" xmlns="" val="3002106430"/>
                    </a:ext>
                  </a:extLst>
                </a:gridCol>
                <a:gridCol w="1503218">
                  <a:extLst>
                    <a:ext uri="{9D8B030D-6E8A-4147-A177-3AD203B41FA5}">
                      <a16:colId xmlns:a16="http://schemas.microsoft.com/office/drawing/2014/main" xmlns="" val="1971736486"/>
                    </a:ext>
                  </a:extLst>
                </a:gridCol>
                <a:gridCol w="1503218">
                  <a:extLst>
                    <a:ext uri="{9D8B030D-6E8A-4147-A177-3AD203B41FA5}">
                      <a16:colId xmlns:a16="http://schemas.microsoft.com/office/drawing/2014/main" xmlns="" val="2450623759"/>
                    </a:ext>
                  </a:extLst>
                </a:gridCol>
              </a:tblGrid>
              <a:tr h="358296">
                <a:tc rowSpan="2">
                  <a:txBody>
                    <a:bodyPr/>
                    <a:lstStyle/>
                    <a:p>
                      <a:endParaRPr lang="en-US" dirty="0" smtClean="0"/>
                    </a:p>
                    <a:p>
                      <a:r>
                        <a:rPr lang="en-US" dirty="0" smtClean="0"/>
                        <a:t>Department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US" dirty="0" smtClean="0"/>
                        <a:t>Market Data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Proposed Salary Ranges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901261295"/>
                  </a:ext>
                </a:extLst>
              </a:tr>
              <a:tr h="8957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b="1" dirty="0" smtClean="0"/>
                        <a:t>25</a:t>
                      </a:r>
                      <a:r>
                        <a:rPr lang="en-US" sz="1600" b="1" baseline="30000" dirty="0" smtClean="0"/>
                        <a:t>th</a:t>
                      </a:r>
                      <a:r>
                        <a:rPr lang="en-US" sz="1600" b="1" dirty="0" smtClean="0"/>
                        <a:t> percentile</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50</a:t>
                      </a:r>
                      <a:r>
                        <a:rPr lang="en-US" sz="1600" b="1" baseline="30000" dirty="0" smtClean="0"/>
                        <a:t>th</a:t>
                      </a:r>
                      <a:r>
                        <a:rPr lang="en-US" sz="1600" b="1" baseline="0" dirty="0" smtClean="0"/>
                        <a:t> percentile</a:t>
                      </a:r>
                      <a:endParaRPr lang="en-US" sz="1600" b="1" dirty="0"/>
                    </a:p>
                  </a:txBody>
                  <a:tcPr/>
                </a:tc>
                <a:tc>
                  <a:txBody>
                    <a:bodyPr/>
                    <a:lstStyle/>
                    <a:p>
                      <a:pPr algn="ctr"/>
                      <a:r>
                        <a:rPr lang="en-US" sz="1600" b="1" dirty="0" smtClean="0"/>
                        <a:t>75</a:t>
                      </a:r>
                      <a:r>
                        <a:rPr lang="en-US" sz="1600" b="1" baseline="30000" dirty="0" smtClean="0"/>
                        <a:t>th</a:t>
                      </a:r>
                      <a:r>
                        <a:rPr lang="en-US" sz="1600" b="1" baseline="0" dirty="0" smtClean="0"/>
                        <a:t> percentile</a:t>
                      </a:r>
                      <a:endParaRPr lang="en-US" sz="1600" b="1" dirty="0"/>
                    </a:p>
                  </a:txBody>
                  <a:tcPr>
                    <a:lnR w="12700" cap="flat" cmpd="sng" algn="ctr">
                      <a:solidFill>
                        <a:schemeClr val="tx1"/>
                      </a:solidFill>
                      <a:prstDash val="solid"/>
                      <a:round/>
                      <a:headEnd type="none" w="med" len="med"/>
                      <a:tailEnd type="none" w="med" len="med"/>
                    </a:lnR>
                  </a:tcPr>
                </a:tc>
                <a:tc>
                  <a:txBody>
                    <a:bodyPr/>
                    <a:lstStyle/>
                    <a:p>
                      <a:pPr algn="ctr"/>
                      <a:r>
                        <a:rPr lang="en-US" sz="1600" b="1" dirty="0" smtClean="0"/>
                        <a:t>Min.</a:t>
                      </a:r>
                    </a:p>
                    <a:p>
                      <a:pPr algn="ctr"/>
                      <a:r>
                        <a:rPr lang="en-US" sz="1600" b="1" dirty="0" smtClean="0"/>
                        <a:t>(0-5 </a:t>
                      </a:r>
                      <a:r>
                        <a:rPr lang="en-US" sz="1600" b="1" dirty="0" err="1" smtClean="0"/>
                        <a:t>yrs</a:t>
                      </a:r>
                      <a:r>
                        <a:rPr lang="en-US" sz="1600" b="1" dirty="0" smtClean="0"/>
                        <a:t>)</a:t>
                      </a:r>
                      <a:endParaRPr lang="en-US" sz="1600" b="1" dirty="0"/>
                    </a:p>
                  </a:txBody>
                  <a:tcPr>
                    <a:lnL w="12700" cap="flat" cmpd="sng" algn="ctr">
                      <a:solidFill>
                        <a:schemeClr val="tx1"/>
                      </a:solidFill>
                      <a:prstDash val="solid"/>
                      <a:round/>
                      <a:headEnd type="none" w="med" len="med"/>
                      <a:tailEnd type="none" w="med" len="med"/>
                    </a:lnL>
                  </a:tcPr>
                </a:tc>
                <a:tc>
                  <a:txBody>
                    <a:bodyPr/>
                    <a:lstStyle/>
                    <a:p>
                      <a:pPr algn="ctr"/>
                      <a:r>
                        <a:rPr lang="en-US" sz="1600" b="1" dirty="0" smtClean="0"/>
                        <a:t>Between Min and Midpoint</a:t>
                      </a:r>
                    </a:p>
                    <a:p>
                      <a:pPr algn="ctr"/>
                      <a:r>
                        <a:rPr lang="en-US" sz="1600" b="1" dirty="0" smtClean="0"/>
                        <a:t>(6-10 </a:t>
                      </a:r>
                      <a:r>
                        <a:rPr lang="en-US" sz="1600" b="1" dirty="0" err="1" smtClean="0"/>
                        <a:t>yrs</a:t>
                      </a:r>
                      <a:r>
                        <a:rPr lang="en-US" sz="1600" b="1" dirty="0" smtClean="0"/>
                        <a:t>)</a:t>
                      </a:r>
                      <a:endParaRPr lang="en-US" sz="1600" b="1" dirty="0"/>
                    </a:p>
                  </a:txBody>
                  <a:tcPr/>
                </a:tc>
                <a:tc>
                  <a:txBody>
                    <a:bodyPr/>
                    <a:lstStyle/>
                    <a:p>
                      <a:pPr algn="ctr"/>
                      <a:r>
                        <a:rPr lang="en-US" sz="1600" b="1" dirty="0" smtClean="0"/>
                        <a:t>Midpoint</a:t>
                      </a:r>
                    </a:p>
                    <a:p>
                      <a:pPr algn="ctr"/>
                      <a:r>
                        <a:rPr lang="en-US" sz="1600" b="1" dirty="0" smtClean="0"/>
                        <a:t>(10+yrs)</a:t>
                      </a:r>
                      <a:endParaRPr lang="en-US" sz="1600" b="1" dirty="0"/>
                    </a:p>
                  </a:txBody>
                  <a:tcPr/>
                </a:tc>
                <a:tc>
                  <a:txBody>
                    <a:bodyPr/>
                    <a:lstStyle/>
                    <a:p>
                      <a:pPr algn="ctr"/>
                      <a:r>
                        <a:rPr lang="en-US" sz="1600" b="1" dirty="0" smtClean="0"/>
                        <a:t>Max.</a:t>
                      </a:r>
                      <a:endParaRPr lang="en-US" sz="16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51682287"/>
                  </a:ext>
                </a:extLst>
              </a:tr>
              <a:tr h="358296">
                <a:tc>
                  <a:txBody>
                    <a:bodyPr/>
                    <a:lstStyle/>
                    <a:p>
                      <a:r>
                        <a:rPr lang="en-US" dirty="0" smtClean="0"/>
                        <a:t>Biology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106,466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114,168</a:t>
                      </a:r>
                      <a:endParaRPr lang="en-US" dirty="0"/>
                    </a:p>
                  </a:txBody>
                  <a:tcPr/>
                </a:tc>
                <a:tc>
                  <a:txBody>
                    <a:bodyPr/>
                    <a:lstStyle/>
                    <a:p>
                      <a:pPr algn="ctr"/>
                      <a:r>
                        <a:rPr lang="en-US" dirty="0" smtClean="0"/>
                        <a:t>123,358</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106,500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111,900</a:t>
                      </a:r>
                      <a:endParaRPr lang="en-US" dirty="0"/>
                    </a:p>
                  </a:txBody>
                  <a:tcPr/>
                </a:tc>
                <a:tc>
                  <a:txBody>
                    <a:bodyPr/>
                    <a:lstStyle/>
                    <a:p>
                      <a:pPr algn="ctr"/>
                      <a:r>
                        <a:rPr lang="en-US" dirty="0" smtClean="0"/>
                        <a:t>117,200</a:t>
                      </a:r>
                      <a:endParaRPr lang="en-US" dirty="0"/>
                    </a:p>
                  </a:txBody>
                  <a:tcPr/>
                </a:tc>
                <a:tc>
                  <a:txBody>
                    <a:bodyPr/>
                    <a:lstStyle/>
                    <a:p>
                      <a:pPr algn="ctr"/>
                      <a:r>
                        <a:rPr lang="en-US" dirty="0" smtClean="0"/>
                        <a:t>128,900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822858885"/>
                  </a:ext>
                </a:extLst>
              </a:tr>
              <a:tr h="358296">
                <a:tc>
                  <a:txBody>
                    <a:bodyPr/>
                    <a:lstStyle/>
                    <a:p>
                      <a:r>
                        <a:rPr lang="en-US" dirty="0" smtClean="0"/>
                        <a:t>Chemistry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111,738</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118,801</a:t>
                      </a:r>
                      <a:endParaRPr lang="en-US" dirty="0"/>
                    </a:p>
                  </a:txBody>
                  <a:tcPr/>
                </a:tc>
                <a:tc>
                  <a:txBody>
                    <a:bodyPr/>
                    <a:lstStyle/>
                    <a:p>
                      <a:pPr algn="ctr"/>
                      <a:r>
                        <a:rPr lang="en-US" dirty="0" smtClean="0"/>
                        <a:t>124,177</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111,700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117,300</a:t>
                      </a:r>
                      <a:endParaRPr lang="en-US" dirty="0"/>
                    </a:p>
                  </a:txBody>
                  <a:tcPr/>
                </a:tc>
                <a:tc>
                  <a:txBody>
                    <a:bodyPr/>
                    <a:lstStyle/>
                    <a:p>
                      <a:pPr algn="ctr"/>
                      <a:r>
                        <a:rPr lang="en-US" dirty="0" smtClean="0"/>
                        <a:t>122,900</a:t>
                      </a:r>
                      <a:endParaRPr lang="en-US" dirty="0"/>
                    </a:p>
                  </a:txBody>
                  <a:tcPr/>
                </a:tc>
                <a:tc>
                  <a:txBody>
                    <a:bodyPr/>
                    <a:lstStyle/>
                    <a:p>
                      <a:pPr algn="ctr"/>
                      <a:r>
                        <a:rPr lang="en-US" dirty="0" smtClean="0"/>
                        <a:t>135,200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30881861"/>
                  </a:ext>
                </a:extLst>
              </a:tr>
              <a:tr h="358296">
                <a:tc>
                  <a:txBody>
                    <a:bodyPr/>
                    <a:lstStyle/>
                    <a:p>
                      <a:r>
                        <a:rPr lang="en-US" dirty="0" smtClean="0"/>
                        <a:t>Mathematics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103,523</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119,302</a:t>
                      </a:r>
                      <a:endParaRPr lang="en-US" dirty="0"/>
                    </a:p>
                  </a:txBody>
                  <a:tcPr/>
                </a:tc>
                <a:tc>
                  <a:txBody>
                    <a:bodyPr/>
                    <a:lstStyle/>
                    <a:p>
                      <a:pPr algn="ctr"/>
                      <a:r>
                        <a:rPr lang="en-US" dirty="0" smtClean="0"/>
                        <a:t>125,810</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103,500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111,400</a:t>
                      </a:r>
                      <a:endParaRPr lang="en-US" dirty="0"/>
                    </a:p>
                  </a:txBody>
                  <a:tcPr/>
                </a:tc>
                <a:tc>
                  <a:txBody>
                    <a:bodyPr/>
                    <a:lstStyle/>
                    <a:p>
                      <a:pPr algn="ctr"/>
                      <a:r>
                        <a:rPr lang="en-US" dirty="0" smtClean="0"/>
                        <a:t>119,300</a:t>
                      </a:r>
                      <a:endParaRPr lang="en-US" dirty="0"/>
                    </a:p>
                  </a:txBody>
                  <a:tcPr/>
                </a:tc>
                <a:tc>
                  <a:txBody>
                    <a:bodyPr/>
                    <a:lstStyle/>
                    <a:p>
                      <a:pPr algn="ctr"/>
                      <a:r>
                        <a:rPr lang="en-US" dirty="0" smtClean="0"/>
                        <a:t>131,200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84767741"/>
                  </a:ext>
                </a:extLst>
              </a:tr>
              <a:tr h="358296">
                <a:tc>
                  <a:txBody>
                    <a:bodyPr/>
                    <a:lstStyle/>
                    <a:p>
                      <a:r>
                        <a:rPr lang="en-US" dirty="0" smtClean="0"/>
                        <a:t>Physics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117,631</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119,499</a:t>
                      </a:r>
                      <a:endParaRPr lang="en-US" dirty="0"/>
                    </a:p>
                  </a:txBody>
                  <a:tcPr/>
                </a:tc>
                <a:tc>
                  <a:txBody>
                    <a:bodyPr/>
                    <a:lstStyle/>
                    <a:p>
                      <a:pPr algn="ctr"/>
                      <a:r>
                        <a:rPr lang="en-US" dirty="0" smtClean="0"/>
                        <a:t>125,265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117,600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123,500</a:t>
                      </a:r>
                      <a:endParaRPr lang="en-US" dirty="0"/>
                    </a:p>
                  </a:txBody>
                  <a:tcPr/>
                </a:tc>
                <a:tc>
                  <a:txBody>
                    <a:bodyPr/>
                    <a:lstStyle/>
                    <a:p>
                      <a:pPr algn="ctr"/>
                      <a:r>
                        <a:rPr lang="en-US" dirty="0" smtClean="0"/>
                        <a:t>129,400</a:t>
                      </a:r>
                      <a:endParaRPr lang="en-US" dirty="0"/>
                    </a:p>
                  </a:txBody>
                  <a:tcPr/>
                </a:tc>
                <a:tc>
                  <a:txBody>
                    <a:bodyPr/>
                    <a:lstStyle/>
                    <a:p>
                      <a:pPr algn="ctr"/>
                      <a:r>
                        <a:rPr lang="en-US" dirty="0" smtClean="0"/>
                        <a:t>142,300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224733814"/>
                  </a:ext>
                </a:extLst>
              </a:tr>
              <a:tr h="358296">
                <a:tc>
                  <a:txBody>
                    <a:bodyPr/>
                    <a:lstStyle/>
                    <a:p>
                      <a:r>
                        <a:rPr lang="en-US" dirty="0" smtClean="0"/>
                        <a:t>Comp. Sci.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127,476</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136,545</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149,049</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127,500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133,900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140,300</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154,300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7775082"/>
                  </a:ext>
                </a:extLst>
              </a:tr>
            </a:tbl>
          </a:graphicData>
        </a:graphic>
      </p:graphicFrame>
      <p:sp>
        <p:nvSpPr>
          <p:cNvPr id="4" name="Slide Number Placeholder 3"/>
          <p:cNvSpPr>
            <a:spLocks noGrp="1"/>
          </p:cNvSpPr>
          <p:nvPr>
            <p:ph type="sldNum" sz="quarter" idx="12"/>
          </p:nvPr>
        </p:nvSpPr>
        <p:spPr/>
        <p:txBody>
          <a:bodyPr/>
          <a:lstStyle/>
          <a:p>
            <a:fld id="{E62E9378-3349-4F33-9D0C-B44FC42F3788}" type="slidenum">
              <a:rPr lang="en-US" smtClean="0"/>
              <a:t>25</a:t>
            </a:fld>
            <a:endParaRPr lang="en-US" dirty="0"/>
          </a:p>
        </p:txBody>
      </p:sp>
    </p:spTree>
    <p:extLst>
      <p:ext uri="{BB962C8B-B14F-4D97-AF65-F5344CB8AC3E}">
        <p14:creationId xmlns:p14="http://schemas.microsoft.com/office/powerpoint/2010/main" val="420739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What’s Next?</a:t>
            </a:r>
            <a:endParaRPr lang="en-US" sz="7200" b="1" dirty="0"/>
          </a:p>
        </p:txBody>
      </p:sp>
      <p:sp>
        <p:nvSpPr>
          <p:cNvPr id="3" name="Text Placeholder 2"/>
          <p:cNvSpPr>
            <a:spLocks noGrp="1"/>
          </p:cNvSpPr>
          <p:nvPr>
            <p:ph type="body" idx="1"/>
          </p:nvPr>
        </p:nvSpPr>
        <p:spPr/>
        <p:txBody>
          <a:bodyPr>
            <a:normAutofit fontScale="85000" lnSpcReduction="20000"/>
          </a:bodyPr>
          <a:lstStyle/>
          <a:p>
            <a:pPr marL="342900" indent="-342900">
              <a:buFont typeface="Arial" panose="020B0604020202020204" pitchFamily="34" charset="0"/>
              <a:buChar char="•"/>
            </a:pPr>
            <a:r>
              <a:rPr lang="en-US" dirty="0" smtClean="0"/>
              <a:t>Periodic review of the data</a:t>
            </a:r>
          </a:p>
          <a:p>
            <a:pPr marL="342900" indent="-342900">
              <a:buFont typeface="Arial" panose="020B0604020202020204" pitchFamily="34" charset="0"/>
              <a:buChar char="•"/>
            </a:pPr>
            <a:r>
              <a:rPr lang="en-US" dirty="0" smtClean="0"/>
              <a:t>Implementation</a:t>
            </a:r>
          </a:p>
          <a:p>
            <a:pPr marL="342900" indent="-342900">
              <a:buFont typeface="Arial" panose="020B0604020202020204" pitchFamily="34" charset="0"/>
              <a:buChar char="•"/>
            </a:pPr>
            <a:r>
              <a:rPr lang="en-US" dirty="0" smtClean="0"/>
              <a:t>Next steps</a:t>
            </a:r>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26</a:t>
            </a:fld>
            <a:endParaRPr lang="en-US" dirty="0"/>
          </a:p>
        </p:txBody>
      </p:sp>
    </p:spTree>
    <p:extLst>
      <p:ext uri="{BB962C8B-B14F-4D97-AF65-F5344CB8AC3E}">
        <p14:creationId xmlns:p14="http://schemas.microsoft.com/office/powerpoint/2010/main" val="3786666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eriodic Review of the Data</a:t>
            </a:r>
            <a:endParaRPr lang="en-US" b="1"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sz="2000" dirty="0" smtClean="0"/>
              <a:t>The </a:t>
            </a:r>
            <a:r>
              <a:rPr lang="en-US" sz="2000" dirty="0"/>
              <a:t>administrative leadership and FWC will update the data annually with a refresh of the CUPA-HR data </a:t>
            </a:r>
            <a:r>
              <a:rPr lang="en-US" sz="2000" u="sng" dirty="0"/>
              <a:t>every three years</a:t>
            </a:r>
            <a:r>
              <a:rPr lang="en-US" sz="2000" dirty="0"/>
              <a:t>. </a:t>
            </a:r>
            <a:endParaRPr lang="en-US" sz="2000"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Note</a:t>
            </a:r>
            <a:r>
              <a:rPr lang="en-US" dirty="0"/>
              <a:t>: The entire procedure will be evaluated and revised as needed to ensure progress toward these objectives five years after the completion of the adjustments needed to stratify salaries according to time in rank as outlined under implementation. </a:t>
            </a:r>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27</a:t>
            </a:fld>
            <a:endParaRPr lang="en-US" dirty="0"/>
          </a:p>
        </p:txBody>
      </p:sp>
    </p:spTree>
    <p:extLst>
      <p:ext uri="{BB962C8B-B14F-4D97-AF65-F5344CB8AC3E}">
        <p14:creationId xmlns:p14="http://schemas.microsoft.com/office/powerpoint/2010/main" val="1825909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a:t>
            </a:r>
            <a:endParaRPr lang="en-US" b="1" dirty="0"/>
          </a:p>
        </p:txBody>
      </p:sp>
      <p:sp>
        <p:nvSpPr>
          <p:cNvPr id="3" name="Content Placeholder 2"/>
          <p:cNvSpPr>
            <a:spLocks noGrp="1"/>
          </p:cNvSpPr>
          <p:nvPr>
            <p:ph idx="1"/>
          </p:nvPr>
        </p:nvSpPr>
        <p:spPr/>
        <p:txBody>
          <a:bodyPr>
            <a:normAutofit/>
          </a:bodyPr>
          <a:lstStyle/>
          <a:p>
            <a:pPr marL="0" indent="0">
              <a:buNone/>
            </a:pPr>
            <a:r>
              <a:rPr lang="en-US" dirty="0"/>
              <a:t>As outlined in the Faculty Welfare Committee’s letter of October 25, 2017, the goals of the process begun by hiring Mercer Consulting and driven by ongoing discussions between the FWC and the College’s administrative leadership team are:</a:t>
            </a:r>
          </a:p>
          <a:p>
            <a:pPr marL="514350" indent="-514350">
              <a:buFont typeface="+mj-lt"/>
              <a:buAutoNum type="arabicPeriod"/>
            </a:pPr>
            <a:r>
              <a:rPr lang="en-US" dirty="0" smtClean="0"/>
              <a:t>Develop </a:t>
            </a:r>
            <a:r>
              <a:rPr lang="en-US" dirty="0"/>
              <a:t>a data-driven, transparent means of determining faculty salaries that takes account of the College’s historical emphasis on fairness but will also facilitate recruitment and retention while addressing compression and inversion in certain schools and </a:t>
            </a:r>
            <a:r>
              <a:rPr lang="en-US" dirty="0" smtClean="0"/>
              <a:t>departments.</a:t>
            </a:r>
          </a:p>
          <a:p>
            <a:pPr marL="514350" indent="-514350">
              <a:buFont typeface="+mj-lt"/>
              <a:buAutoNum type="arabicPeriod"/>
            </a:pPr>
            <a:r>
              <a:rPr lang="en-US" dirty="0" smtClean="0"/>
              <a:t>Develop </a:t>
            </a:r>
            <a:r>
              <a:rPr lang="en-US" dirty="0"/>
              <a:t>proposals for the CFA to amend the </a:t>
            </a:r>
            <a:r>
              <a:rPr lang="en-US" i="1" dirty="0"/>
              <a:t>Faculty Handbook</a:t>
            </a:r>
            <a:r>
              <a:rPr lang="en-US" dirty="0"/>
              <a:t> to ensure that this contractual document reflects actual practice.</a:t>
            </a:r>
          </a:p>
          <a:p>
            <a:pPr marL="0" indent="0">
              <a:buNone/>
            </a:pPr>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28</a:t>
            </a:fld>
            <a:endParaRPr lang="en-US" dirty="0"/>
          </a:p>
        </p:txBody>
      </p:sp>
    </p:spTree>
    <p:extLst>
      <p:ext uri="{BB962C8B-B14F-4D97-AF65-F5344CB8AC3E}">
        <p14:creationId xmlns:p14="http://schemas.microsoft.com/office/powerpoint/2010/main" val="9941766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smtClean="0"/>
              <a:t>Next </a:t>
            </a:r>
            <a:r>
              <a:rPr lang="en-US" b="1" dirty="0"/>
              <a:t>S</a:t>
            </a:r>
            <a:r>
              <a:rPr lang="en-US" b="1" dirty="0" smtClean="0"/>
              <a:t>teps</a:t>
            </a:r>
            <a:endParaRPr lang="en-US" b="1" dirty="0"/>
          </a:p>
        </p:txBody>
      </p:sp>
      <p:sp>
        <p:nvSpPr>
          <p:cNvPr id="3" name="Content Placeholder 2"/>
          <p:cNvSpPr>
            <a:spLocks noGrp="1"/>
          </p:cNvSpPr>
          <p:nvPr>
            <p:ph idx="1"/>
          </p:nvPr>
        </p:nvSpPr>
        <p:spPr>
          <a:xfrm>
            <a:off x="1097280" y="1845734"/>
            <a:ext cx="10058400" cy="4614051"/>
          </a:xfrm>
        </p:spPr>
        <p:txBody>
          <a:bodyPr>
            <a:normAutofit fontScale="92500" lnSpcReduction="20000"/>
          </a:bodyPr>
          <a:lstStyle/>
          <a:p>
            <a:pPr lvl="1">
              <a:buFont typeface="Wingdings" panose="05000000000000000000" pitchFamily="2" charset="2"/>
              <a:buChar char="§"/>
            </a:pPr>
            <a:r>
              <a:rPr lang="en-US" sz="2200" u="sng" dirty="0" smtClean="0"/>
              <a:t>Step 1</a:t>
            </a:r>
          </a:p>
          <a:p>
            <a:pPr lvl="2">
              <a:buFont typeface="Wingdings" panose="05000000000000000000" pitchFamily="2" charset="2"/>
              <a:buChar char="§"/>
            </a:pPr>
            <a:r>
              <a:rPr lang="en-US" sz="2200" dirty="0" smtClean="0"/>
              <a:t>The </a:t>
            </a:r>
            <a:r>
              <a:rPr lang="en-US" sz="2200" dirty="0"/>
              <a:t>Faculty Welfare Committee will develop proposals to present to the Council for Faculty Affairs to amend the </a:t>
            </a:r>
            <a:r>
              <a:rPr lang="en-US" sz="2200" i="1" dirty="0"/>
              <a:t>Faculty Handbook</a:t>
            </a:r>
            <a:r>
              <a:rPr lang="en-US" sz="2200" dirty="0"/>
              <a:t> to ensure that this contractual document reflects actual practice</a:t>
            </a:r>
            <a:r>
              <a:rPr lang="en-US" sz="2200" dirty="0" smtClean="0"/>
              <a:t>.</a:t>
            </a:r>
          </a:p>
          <a:p>
            <a:pPr lvl="1">
              <a:buFont typeface="Wingdings" panose="05000000000000000000" pitchFamily="2" charset="2"/>
              <a:buChar char="§"/>
            </a:pPr>
            <a:r>
              <a:rPr lang="en-US" sz="2200" u="sng" dirty="0" smtClean="0"/>
              <a:t>Step 2</a:t>
            </a:r>
            <a:endParaRPr lang="en-US" sz="2200" u="sng" dirty="0"/>
          </a:p>
          <a:p>
            <a:pPr lvl="2">
              <a:buFont typeface="Wingdings" panose="05000000000000000000" pitchFamily="2" charset="2"/>
              <a:buChar char="§"/>
            </a:pPr>
            <a:r>
              <a:rPr lang="en-US" sz="2200" dirty="0" smtClean="0"/>
              <a:t>After </a:t>
            </a:r>
            <a:r>
              <a:rPr lang="en-US" sz="2200" dirty="0"/>
              <a:t>CFA passage and the agreement of the President, </a:t>
            </a:r>
            <a:r>
              <a:rPr lang="en-US" sz="2200" dirty="0" smtClean="0"/>
              <a:t>the plan will begin to </a:t>
            </a:r>
            <a:r>
              <a:rPr lang="en-US" sz="2200" dirty="0"/>
              <a:t>be </a:t>
            </a:r>
            <a:r>
              <a:rPr lang="en-US" sz="2200" dirty="0" smtClean="0"/>
              <a:t>implemented </a:t>
            </a:r>
            <a:r>
              <a:rPr lang="en-US" sz="2200" dirty="0"/>
              <a:t>2018-19 contracts. </a:t>
            </a:r>
            <a:endParaRPr lang="en-US" sz="2200" dirty="0" smtClean="0"/>
          </a:p>
          <a:p>
            <a:pPr lvl="2">
              <a:buFont typeface="Wingdings" panose="05000000000000000000" pitchFamily="2" charset="2"/>
              <a:buChar char="§"/>
            </a:pPr>
            <a:r>
              <a:rPr lang="en-US" sz="2200" dirty="0" smtClean="0"/>
              <a:t>The </a:t>
            </a:r>
            <a:r>
              <a:rPr lang="en-US" sz="2200" dirty="0"/>
              <a:t>salary ranges including 25</a:t>
            </a:r>
            <a:r>
              <a:rPr lang="en-US" sz="2200" baseline="30000" dirty="0"/>
              <a:t>th</a:t>
            </a:r>
            <a:r>
              <a:rPr lang="en-US" sz="2200" dirty="0"/>
              <a:t> percentile, midpoint and 75</a:t>
            </a:r>
            <a:r>
              <a:rPr lang="en-US" sz="2200" baseline="30000" dirty="0"/>
              <a:t>th</a:t>
            </a:r>
            <a:r>
              <a:rPr lang="en-US" sz="2200" dirty="0"/>
              <a:t> percentile for each discipline will be made </a:t>
            </a:r>
            <a:r>
              <a:rPr lang="en-US" sz="2200" dirty="0" smtClean="0"/>
              <a:t>public.</a:t>
            </a:r>
          </a:p>
          <a:p>
            <a:pPr lvl="2">
              <a:buFont typeface="Wingdings" panose="05000000000000000000" pitchFamily="2" charset="2"/>
              <a:buChar char="§"/>
            </a:pPr>
            <a:r>
              <a:rPr lang="en-US" sz="2200" dirty="0"/>
              <a:t>E</a:t>
            </a:r>
            <a:r>
              <a:rPr lang="en-US" sz="2200" dirty="0" smtClean="0"/>
              <a:t>ach </a:t>
            </a:r>
            <a:r>
              <a:rPr lang="en-US" sz="2200" dirty="0"/>
              <a:t>faculty will receive an explanation of the derivation of their salary as well as a timetable setting out when any and all adjustments will be </a:t>
            </a:r>
            <a:r>
              <a:rPr lang="en-US" sz="2200" dirty="0" smtClean="0"/>
              <a:t>applied.</a:t>
            </a:r>
          </a:p>
          <a:p>
            <a:pPr marL="1024128" lvl="3" indent="-457200">
              <a:buFont typeface="+mj-lt"/>
              <a:buAutoNum type="arabicPeriod"/>
            </a:pPr>
            <a:r>
              <a:rPr lang="en-US" sz="2200" dirty="0" smtClean="0"/>
              <a:t>First</a:t>
            </a:r>
            <a:r>
              <a:rPr lang="en-US" sz="2200" dirty="0"/>
              <a:t>, faculty whose salaries are still not at the 25</a:t>
            </a:r>
            <a:r>
              <a:rPr lang="en-US" sz="2200" baseline="30000" dirty="0"/>
              <a:t>th</a:t>
            </a:r>
            <a:r>
              <a:rPr lang="en-US" sz="2200" dirty="0"/>
              <a:t> percentile of their rank and discipline will be raised to that level as soon as possible.  </a:t>
            </a:r>
          </a:p>
          <a:p>
            <a:pPr marL="1024128" lvl="3" indent="-457200">
              <a:buFont typeface="+mj-lt"/>
              <a:buAutoNum type="arabicPeriod"/>
            </a:pPr>
            <a:r>
              <a:rPr lang="en-US" sz="2200" dirty="0" smtClean="0"/>
              <a:t>Second</a:t>
            </a:r>
            <a:r>
              <a:rPr lang="en-US" sz="2200" dirty="0"/>
              <a:t>, within each discipline, additional adjustments will be made to stratify salaries based on time in rank.   </a:t>
            </a:r>
          </a:p>
          <a:p>
            <a:pPr marL="1024128" lvl="3" indent="-457200">
              <a:buFont typeface="+mj-lt"/>
              <a:buAutoNum type="arabicPeriod"/>
            </a:pPr>
            <a:r>
              <a:rPr lang="en-US" sz="2200" dirty="0" smtClean="0"/>
              <a:t>Third</a:t>
            </a:r>
            <a:r>
              <a:rPr lang="en-US" sz="2200" dirty="0"/>
              <a:t>, the procedure outlined in objective 2 will be implemented.</a:t>
            </a:r>
          </a:p>
          <a:p>
            <a:pPr marL="0" indent="0">
              <a:buNone/>
            </a:pPr>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29</a:t>
            </a:fld>
            <a:endParaRPr lang="en-US" dirty="0"/>
          </a:p>
        </p:txBody>
      </p:sp>
    </p:spTree>
    <p:extLst>
      <p:ext uri="{BB962C8B-B14F-4D97-AF65-F5344CB8AC3E}">
        <p14:creationId xmlns:p14="http://schemas.microsoft.com/office/powerpoint/2010/main" val="113947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 Philosophy</a:t>
            </a:r>
            <a:endParaRPr lang="en-US" b="1" dirty="0"/>
          </a:p>
        </p:txBody>
      </p:sp>
      <p:sp>
        <p:nvSpPr>
          <p:cNvPr id="3" name="Content Placeholder 2"/>
          <p:cNvSpPr>
            <a:spLocks noGrp="1"/>
          </p:cNvSpPr>
          <p:nvPr>
            <p:ph idx="1"/>
          </p:nvPr>
        </p:nvSpPr>
        <p:spPr>
          <a:xfrm>
            <a:off x="1097280" y="1845733"/>
            <a:ext cx="10058400" cy="4442525"/>
          </a:xfrm>
        </p:spPr>
        <p:txBody>
          <a:bodyPr>
            <a:normAutofit lnSpcReduction="10000"/>
          </a:bodyPr>
          <a:lstStyle/>
          <a:p>
            <a:pPr lvl="1">
              <a:buFont typeface="Wingdings" panose="05000000000000000000" pitchFamily="2" charset="2"/>
              <a:buChar char="§"/>
            </a:pPr>
            <a:r>
              <a:rPr lang="en-US" sz="2000" b="1" dirty="0" smtClean="0"/>
              <a:t>Across the college</a:t>
            </a:r>
            <a:endParaRPr lang="en-US" sz="2000" dirty="0" smtClean="0"/>
          </a:p>
          <a:p>
            <a:pPr lvl="2">
              <a:buFont typeface="Wingdings" panose="05000000000000000000" pitchFamily="2" charset="2"/>
              <a:buChar char="§"/>
            </a:pPr>
            <a:r>
              <a:rPr lang="en-US" sz="2000" dirty="0" smtClean="0"/>
              <a:t>Faculty salary will  </a:t>
            </a:r>
            <a:r>
              <a:rPr lang="en-US" sz="2000" dirty="0"/>
              <a:t>always be </a:t>
            </a:r>
            <a:r>
              <a:rPr lang="en-US" sz="2000" u="sng" dirty="0"/>
              <a:t>at least as high as </a:t>
            </a:r>
            <a:r>
              <a:rPr lang="en-US" sz="2000" dirty="0"/>
              <a:t>the currently established college threshold wage</a:t>
            </a:r>
            <a:r>
              <a:rPr lang="en-US" sz="2000" dirty="0">
                <a:effectLst>
                  <a:outerShdw blurRad="38100" dist="38100" dir="2700000" algn="tl">
                    <a:srgbClr val="000000">
                      <a:alpha val="43137"/>
                    </a:srgbClr>
                  </a:outerShdw>
                </a:effectLst>
              </a:rPr>
              <a:t> </a:t>
            </a:r>
            <a:r>
              <a:rPr lang="en-US" sz="2000" dirty="0"/>
              <a:t>in </a:t>
            </a:r>
            <a:r>
              <a:rPr lang="en-US" sz="2000" dirty="0" smtClean="0"/>
              <a:t>rank.</a:t>
            </a:r>
          </a:p>
          <a:p>
            <a:pPr lvl="2">
              <a:buFont typeface="Wingdings" panose="05000000000000000000" pitchFamily="2" charset="2"/>
              <a:buChar char="§"/>
            </a:pPr>
            <a:r>
              <a:rPr lang="en-US" sz="2000" dirty="0" smtClean="0"/>
              <a:t>This </a:t>
            </a:r>
            <a:r>
              <a:rPr lang="en-US" sz="2000" dirty="0"/>
              <a:t>threshold wage</a:t>
            </a:r>
            <a:r>
              <a:rPr lang="en-US" sz="2000" dirty="0">
                <a:effectLst>
                  <a:outerShdw blurRad="38100" dist="38100" dir="2700000" algn="tl">
                    <a:srgbClr val="000000">
                      <a:alpha val="43137"/>
                    </a:srgbClr>
                  </a:outerShdw>
                </a:effectLst>
              </a:rPr>
              <a:t> </a:t>
            </a:r>
            <a:r>
              <a:rPr lang="en-US" sz="2000" dirty="0"/>
              <a:t>will be incremented </a:t>
            </a:r>
            <a:r>
              <a:rPr lang="en-US" sz="2000" u="sng" dirty="0"/>
              <a:t>each year </a:t>
            </a:r>
            <a:r>
              <a:rPr lang="en-US" sz="2000" dirty="0"/>
              <a:t>to maintain </a:t>
            </a:r>
            <a:r>
              <a:rPr lang="en-US" sz="2000" i="1" dirty="0"/>
              <a:t>purchasing power</a:t>
            </a:r>
            <a:r>
              <a:rPr lang="en-US" sz="2000" dirty="0"/>
              <a:t>, reflecting our </a:t>
            </a:r>
            <a:r>
              <a:rPr lang="en-US" sz="2000" i="1" dirty="0"/>
              <a:t>core LaSallian commitment</a:t>
            </a:r>
            <a:r>
              <a:rPr lang="en-US" sz="2000" dirty="0"/>
              <a:t> to compensation that supports a faculty that is engaged in a productive life as teacher-scholar in the NYC metropolitan </a:t>
            </a:r>
            <a:r>
              <a:rPr lang="en-US" sz="2000" dirty="0" smtClean="0"/>
              <a:t>area.</a:t>
            </a:r>
          </a:p>
          <a:p>
            <a:pPr lvl="2">
              <a:buFont typeface="Wingdings" panose="05000000000000000000" pitchFamily="2" charset="2"/>
              <a:buChar char="§"/>
            </a:pPr>
            <a:r>
              <a:rPr lang="en-US" sz="2000" dirty="0"/>
              <a:t>There is a shared commitment to salary progression but the pace of such increases are subject to the </a:t>
            </a:r>
            <a:r>
              <a:rPr lang="en-US" sz="2000" u="sng" dirty="0"/>
              <a:t>College’s fiscal realities</a:t>
            </a:r>
            <a:r>
              <a:rPr lang="en-US" sz="2000" dirty="0"/>
              <a:t>. </a:t>
            </a:r>
          </a:p>
          <a:p>
            <a:pPr lvl="2">
              <a:buFont typeface="Wingdings" panose="05000000000000000000" pitchFamily="2" charset="2"/>
              <a:buChar char="§"/>
            </a:pPr>
            <a:endParaRPr lang="en-US" sz="2000" dirty="0" smtClean="0"/>
          </a:p>
          <a:p>
            <a:pPr lvl="1">
              <a:buFont typeface="Wingdings" panose="05000000000000000000" pitchFamily="2" charset="2"/>
              <a:buChar char="§"/>
            </a:pPr>
            <a:r>
              <a:rPr lang="en-US" sz="2000" b="1" dirty="0" smtClean="0"/>
              <a:t>Within each discipline</a:t>
            </a:r>
            <a:endParaRPr lang="en-US" sz="2000" dirty="0" smtClean="0"/>
          </a:p>
          <a:p>
            <a:pPr lvl="2">
              <a:buFont typeface="Wingdings" panose="05000000000000000000" pitchFamily="2" charset="2"/>
              <a:buChar char="§"/>
            </a:pPr>
            <a:r>
              <a:rPr lang="en-US" sz="2000" dirty="0" smtClean="0"/>
              <a:t>We </a:t>
            </a:r>
            <a:r>
              <a:rPr lang="en-US" sz="2000" dirty="0"/>
              <a:t>will endeavor to offer competitive salaries tethered to our benchmark salaries by discipline and rank. </a:t>
            </a:r>
            <a:endParaRPr lang="en-US" sz="2000" dirty="0" smtClean="0"/>
          </a:p>
          <a:p>
            <a:pPr lvl="2">
              <a:buFont typeface="Wingdings" panose="05000000000000000000" pitchFamily="2" charset="2"/>
              <a:buChar char="§"/>
            </a:pPr>
            <a:r>
              <a:rPr lang="en-US" sz="2000" dirty="0" smtClean="0"/>
              <a:t>The </a:t>
            </a:r>
            <a:r>
              <a:rPr lang="en-US" sz="2000" dirty="0"/>
              <a:t>aim is to enable the College to both attract and retain an excellent faculty in the professional disciplines. </a:t>
            </a:r>
            <a:endParaRPr lang="en-US" sz="2000" dirty="0" smtClean="0"/>
          </a:p>
          <a:p>
            <a:pPr lvl="2">
              <a:buFont typeface="Wingdings" panose="05000000000000000000" pitchFamily="2" charset="2"/>
              <a:buChar char="§"/>
            </a:pPr>
            <a:r>
              <a:rPr lang="en-US" sz="2000" dirty="0" smtClean="0"/>
              <a:t>Promotional </a:t>
            </a:r>
            <a:r>
              <a:rPr lang="en-US" sz="2000" dirty="0"/>
              <a:t>increases will be established to support this aim. </a:t>
            </a:r>
            <a:endParaRPr lang="en-US" sz="2000" dirty="0" smtClean="0"/>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3</a:t>
            </a:fld>
            <a:endParaRPr lang="en-US" dirty="0"/>
          </a:p>
        </p:txBody>
      </p:sp>
    </p:spTree>
    <p:extLst>
      <p:ext uri="{BB962C8B-B14F-4D97-AF65-F5344CB8AC3E}">
        <p14:creationId xmlns:p14="http://schemas.microsoft.com/office/powerpoint/2010/main" val="1140279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62E9378-3349-4F33-9D0C-B44FC42F3788}" type="slidenum">
              <a:rPr lang="en-US" smtClean="0"/>
              <a:t>30</a:t>
            </a:fld>
            <a:endParaRPr lang="en-US" dirty="0"/>
          </a:p>
        </p:txBody>
      </p:sp>
      <p:sp>
        <p:nvSpPr>
          <p:cNvPr id="3" name="TextBox 2"/>
          <p:cNvSpPr txBox="1"/>
          <p:nvPr/>
        </p:nvSpPr>
        <p:spPr>
          <a:xfrm>
            <a:off x="762000" y="900545"/>
            <a:ext cx="10852265" cy="5016758"/>
          </a:xfrm>
          <a:prstGeom prst="rect">
            <a:avLst/>
          </a:prstGeom>
          <a:noFill/>
        </p:spPr>
        <p:txBody>
          <a:bodyPr wrap="square" rtlCol="0">
            <a:spAutoFit/>
          </a:bodyPr>
          <a:lstStyle/>
          <a:p>
            <a:pPr algn="ctr"/>
            <a:r>
              <a:rPr lang="en-US" sz="3600" b="1" dirty="0" smtClean="0"/>
              <a:t>Thank you!</a:t>
            </a:r>
          </a:p>
          <a:p>
            <a:endParaRPr lang="en-US" sz="2000" dirty="0"/>
          </a:p>
          <a:p>
            <a:r>
              <a:rPr lang="en-US" sz="2000" dirty="0" smtClean="0"/>
              <a:t>If you have any questions, please don’t hesitate to contact FWC members</a:t>
            </a:r>
          </a:p>
          <a:p>
            <a:endParaRPr lang="en-US" sz="2000" dirty="0"/>
          </a:p>
          <a:p>
            <a:r>
              <a:rPr lang="en-US" sz="2000" dirty="0" smtClean="0"/>
              <a:t>	</a:t>
            </a:r>
            <a:r>
              <a:rPr lang="en-US" sz="2200" b="1" dirty="0" smtClean="0"/>
              <a:t>Co-chairs</a:t>
            </a:r>
          </a:p>
          <a:p>
            <a:r>
              <a:rPr lang="en-US" sz="2000" dirty="0"/>
              <a:t>	</a:t>
            </a:r>
            <a:r>
              <a:rPr lang="en-US" sz="2000" dirty="0" smtClean="0"/>
              <a:t>	Jeff Horn</a:t>
            </a:r>
          </a:p>
          <a:p>
            <a:r>
              <a:rPr lang="en-US" sz="2000" dirty="0" smtClean="0"/>
              <a:t>		Kathryn </a:t>
            </a:r>
            <a:r>
              <a:rPr lang="en-US" sz="2000" dirty="0"/>
              <a:t>Weld </a:t>
            </a:r>
          </a:p>
          <a:p>
            <a:endParaRPr lang="en-US" sz="2000" dirty="0" smtClean="0"/>
          </a:p>
          <a:p>
            <a:r>
              <a:rPr lang="en-US" sz="2000" dirty="0" smtClean="0"/>
              <a:t>	</a:t>
            </a:r>
            <a:r>
              <a:rPr lang="en-US" sz="2200" b="1" dirty="0" smtClean="0"/>
              <a:t>Members</a:t>
            </a:r>
            <a:endParaRPr lang="en-US" sz="2200" b="1" dirty="0"/>
          </a:p>
          <a:p>
            <a:r>
              <a:rPr lang="en-US" sz="2000" dirty="0" smtClean="0"/>
              <a:t>	</a:t>
            </a:r>
            <a:r>
              <a:rPr lang="en-US" sz="2000" smtClean="0"/>
              <a:t>	J. Patrick </a:t>
            </a:r>
            <a:r>
              <a:rPr lang="en-US" sz="2000" dirty="0" err="1" smtClean="0"/>
              <a:t>Abulencia</a:t>
            </a:r>
            <a:endParaRPr lang="en-US" sz="2000" dirty="0" smtClean="0"/>
          </a:p>
          <a:p>
            <a:r>
              <a:rPr lang="en-US" sz="2000" dirty="0" smtClean="0"/>
              <a:t>		Amira Annabi </a:t>
            </a:r>
          </a:p>
          <a:p>
            <a:r>
              <a:rPr lang="en-US" sz="2000" dirty="0" smtClean="0"/>
              <a:t>		Thom </a:t>
            </a:r>
            <a:r>
              <a:rPr lang="en-US" sz="2000" dirty="0" err="1" smtClean="0"/>
              <a:t>Gencarelli</a:t>
            </a:r>
            <a:r>
              <a:rPr lang="en-US" sz="2000" dirty="0" smtClean="0"/>
              <a:t> </a:t>
            </a:r>
          </a:p>
          <a:p>
            <a:r>
              <a:rPr lang="en-US" sz="2000" dirty="0" smtClean="0"/>
              <a:t>		Shawn </a:t>
            </a:r>
            <a:r>
              <a:rPr lang="en-US" sz="2000" dirty="0" err="1" smtClean="0"/>
              <a:t>Ladda</a:t>
            </a:r>
            <a:r>
              <a:rPr lang="en-US" sz="2000" dirty="0" smtClean="0"/>
              <a:t> </a:t>
            </a:r>
          </a:p>
          <a:p>
            <a:r>
              <a:rPr lang="en-US" sz="2000" dirty="0" smtClean="0"/>
              <a:t>		Bahman </a:t>
            </a:r>
            <a:r>
              <a:rPr lang="en-US" sz="2000" dirty="0" err="1" smtClean="0"/>
              <a:t>Litkouhi</a:t>
            </a:r>
            <a:r>
              <a:rPr lang="en-US" sz="2000" dirty="0" smtClean="0"/>
              <a:t> </a:t>
            </a:r>
          </a:p>
          <a:p>
            <a:r>
              <a:rPr lang="en-US" sz="2000" dirty="0"/>
              <a:t>	</a:t>
            </a:r>
            <a:r>
              <a:rPr lang="en-US" sz="2000" dirty="0" smtClean="0"/>
              <a:t>	Bruce Shockey </a:t>
            </a:r>
            <a:endParaRPr lang="en-US" sz="2000" dirty="0"/>
          </a:p>
        </p:txBody>
      </p:sp>
    </p:spTree>
    <p:extLst>
      <p:ext uri="{BB962C8B-B14F-4D97-AF65-F5344CB8AC3E}">
        <p14:creationId xmlns:p14="http://schemas.microsoft.com/office/powerpoint/2010/main" val="75831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Compensation </a:t>
            </a:r>
            <a:r>
              <a:rPr lang="en-US" b="1" dirty="0" smtClean="0"/>
              <a:t>Philosophy (cont’d)</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sz="2000" dirty="0"/>
              <a:t>Manhattan College’s approach to faculty compensation will prioritize the </a:t>
            </a:r>
            <a:r>
              <a:rPr lang="en-US" sz="2000" u="sng" dirty="0"/>
              <a:t>across the board annual </a:t>
            </a:r>
            <a:r>
              <a:rPr lang="en-US" sz="2000" u="sng" dirty="0" smtClean="0"/>
              <a:t>increase</a:t>
            </a:r>
            <a:r>
              <a:rPr lang="en-US" sz="2000" dirty="0" smtClean="0"/>
              <a:t>.</a:t>
            </a:r>
          </a:p>
          <a:p>
            <a:pPr lvl="1">
              <a:buFont typeface="Wingdings" panose="05000000000000000000" pitchFamily="2" charset="2"/>
              <a:buChar char="§"/>
            </a:pPr>
            <a:endParaRPr lang="en-US" sz="2000" dirty="0" smtClean="0"/>
          </a:p>
          <a:p>
            <a:pPr lvl="1">
              <a:buFont typeface="Wingdings" panose="05000000000000000000" pitchFamily="2" charset="2"/>
              <a:buChar char="§"/>
            </a:pPr>
            <a:r>
              <a:rPr lang="en-US" sz="2000" dirty="0" smtClean="0"/>
              <a:t>Annual </a:t>
            </a:r>
            <a:r>
              <a:rPr lang="en-US" sz="2000" dirty="0"/>
              <a:t>raises should function to move individual faculty members to higher percentiles of the salary range </a:t>
            </a:r>
            <a:r>
              <a:rPr lang="en-US" sz="2000" u="sng" dirty="0"/>
              <a:t>based on time in rank and discipline</a:t>
            </a:r>
            <a:r>
              <a:rPr lang="en-US" sz="2000" dirty="0"/>
              <a:t>. </a:t>
            </a:r>
            <a:endParaRPr lang="en-US" sz="2000" dirty="0" smtClean="0"/>
          </a:p>
          <a:p>
            <a:pPr lvl="1">
              <a:buFont typeface="Wingdings" panose="05000000000000000000" pitchFamily="2" charset="2"/>
              <a:buChar char="§"/>
            </a:pPr>
            <a:endParaRPr lang="en-US" sz="2000" dirty="0" smtClean="0"/>
          </a:p>
          <a:p>
            <a:pPr lvl="1">
              <a:buFont typeface="Wingdings" panose="05000000000000000000" pitchFamily="2" charset="2"/>
              <a:buChar char="§"/>
            </a:pPr>
            <a:r>
              <a:rPr lang="en-US" sz="2000" dirty="0" smtClean="0"/>
              <a:t>Attainment </a:t>
            </a:r>
            <a:r>
              <a:rPr lang="en-US" sz="2000" dirty="0"/>
              <a:t>of these ranges and their timing depends on the </a:t>
            </a:r>
            <a:r>
              <a:rPr lang="en-US" sz="2000" u="sng" dirty="0"/>
              <a:t>financial situation of the College</a:t>
            </a:r>
            <a:r>
              <a:rPr lang="en-US" sz="2000" dirty="0" smtClean="0"/>
              <a:t>.</a:t>
            </a:r>
          </a:p>
          <a:p>
            <a:pPr marL="201168" lvl="1" indent="0">
              <a:buNone/>
            </a:pPr>
            <a:r>
              <a:rPr lang="en-US" sz="2000" dirty="0" smtClean="0"/>
              <a:t> </a:t>
            </a:r>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4</a:t>
            </a:fld>
            <a:endParaRPr lang="en-US" dirty="0"/>
          </a:p>
        </p:txBody>
      </p:sp>
    </p:spTree>
    <p:extLst>
      <p:ext uri="{BB962C8B-B14F-4D97-AF65-F5344CB8AC3E}">
        <p14:creationId xmlns:p14="http://schemas.microsoft.com/office/powerpoint/2010/main" val="1088313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290" y="1422355"/>
            <a:ext cx="10515600" cy="2852737"/>
          </a:xfrm>
        </p:spPr>
        <p:txBody>
          <a:bodyPr>
            <a:normAutofit/>
          </a:bodyPr>
          <a:lstStyle/>
          <a:p>
            <a:r>
              <a:rPr lang="en-US" sz="7200" b="1" dirty="0" smtClean="0"/>
              <a:t>Compensation Objectives</a:t>
            </a:r>
            <a:endParaRPr lang="en-US" sz="7200" b="1" dirty="0"/>
          </a:p>
        </p:txBody>
      </p:sp>
      <p:sp>
        <p:nvSpPr>
          <p:cNvPr id="3" name="Text Placeholder 2"/>
          <p:cNvSpPr>
            <a:spLocks noGrp="1"/>
          </p:cNvSpPr>
          <p:nvPr>
            <p:ph type="body" idx="1"/>
          </p:nvPr>
        </p:nvSpPr>
        <p:spPr>
          <a:xfrm>
            <a:off x="923290" y="4376058"/>
            <a:ext cx="10515600" cy="1933302"/>
          </a:xfrm>
        </p:spPr>
        <p:txBody>
          <a:bodyPr>
            <a:normAutofit fontScale="85000" lnSpcReduction="20000"/>
          </a:bodyPr>
          <a:lstStyle/>
          <a:p>
            <a:pPr marL="457200" indent="-457200">
              <a:buFont typeface="+mj-lt"/>
              <a:buAutoNum type="arabicPeriod"/>
            </a:pPr>
            <a:r>
              <a:rPr lang="en-US" dirty="0" smtClean="0"/>
              <a:t>Salary Determination</a:t>
            </a:r>
          </a:p>
          <a:p>
            <a:pPr marL="457200" indent="-457200">
              <a:buFont typeface="+mj-lt"/>
              <a:buAutoNum type="arabicPeriod"/>
            </a:pPr>
            <a:r>
              <a:rPr lang="en-US" dirty="0" smtClean="0"/>
              <a:t>Threshold Wage</a:t>
            </a:r>
          </a:p>
          <a:p>
            <a:pPr marL="457200" indent="-457200">
              <a:buFont typeface="+mj-lt"/>
              <a:buAutoNum type="arabicPeriod"/>
            </a:pPr>
            <a:r>
              <a:rPr lang="en-US" dirty="0" smtClean="0"/>
              <a:t>Salary Progression</a:t>
            </a:r>
          </a:p>
          <a:p>
            <a:pPr marL="457200" indent="-457200">
              <a:buFont typeface="+mj-lt"/>
              <a:buAutoNum type="arabicPeriod"/>
            </a:pPr>
            <a:r>
              <a:rPr lang="en-US" dirty="0" smtClean="0"/>
              <a:t>Annual Increase</a:t>
            </a:r>
          </a:p>
          <a:p>
            <a:pPr marL="457200" indent="-457200">
              <a:buFont typeface="+mj-lt"/>
              <a:buAutoNum type="arabicPeriod"/>
            </a:pPr>
            <a:r>
              <a:rPr lang="en-US" dirty="0" smtClean="0"/>
              <a:t>Promotions</a:t>
            </a:r>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5</a:t>
            </a:fld>
            <a:endParaRPr lang="en-US" dirty="0"/>
          </a:p>
        </p:txBody>
      </p:sp>
    </p:spTree>
    <p:extLst>
      <p:ext uri="{BB962C8B-B14F-4D97-AF65-F5344CB8AC3E}">
        <p14:creationId xmlns:p14="http://schemas.microsoft.com/office/powerpoint/2010/main" val="2478467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Salary Determination </a:t>
            </a:r>
            <a:endParaRPr lang="en-US" b="1" dirty="0"/>
          </a:p>
        </p:txBody>
      </p:sp>
      <p:sp>
        <p:nvSpPr>
          <p:cNvPr id="4" name="Content Placeholder 3"/>
          <p:cNvSpPr>
            <a:spLocks noGrp="1"/>
          </p:cNvSpPr>
          <p:nvPr>
            <p:ph idx="1"/>
          </p:nvPr>
        </p:nvSpPr>
        <p:spPr>
          <a:xfrm>
            <a:off x="1097280" y="1845733"/>
            <a:ext cx="10058400" cy="4400321"/>
          </a:xfrm>
        </p:spPr>
        <p:txBody>
          <a:bodyPr/>
          <a:lstStyle/>
          <a:p>
            <a:pPr lvl="1">
              <a:buFont typeface="Wingdings" panose="05000000000000000000" pitchFamily="2" charset="2"/>
              <a:buChar char="§"/>
            </a:pPr>
            <a:r>
              <a:rPr lang="en-US" sz="2000" dirty="0" smtClean="0"/>
              <a:t>Salary </a:t>
            </a:r>
            <a:r>
              <a:rPr lang="en-US" sz="2000" dirty="0"/>
              <a:t>determination will consistently use </a:t>
            </a:r>
            <a:r>
              <a:rPr lang="en-US" dirty="0"/>
              <a:t>College and University Professional Association for Human </a:t>
            </a:r>
            <a:r>
              <a:rPr lang="en-US" dirty="0" smtClean="0"/>
              <a:t>Resources (</a:t>
            </a:r>
            <a:r>
              <a:rPr lang="en-US" sz="2000" dirty="0" smtClean="0"/>
              <a:t>CUPA-HR) </a:t>
            </a:r>
            <a:r>
              <a:rPr lang="en-US" sz="2000" dirty="0"/>
              <a:t>data from the benchmark list by rank and discipline (or closest equivalent</a:t>
            </a:r>
            <a:r>
              <a:rPr lang="en-US" sz="2000" dirty="0" smtClean="0"/>
              <a:t>.)</a:t>
            </a:r>
            <a:endParaRPr lang="en-US" sz="2000" dirty="0"/>
          </a:p>
          <a:p>
            <a:endParaRPr lang="en-US" dirty="0"/>
          </a:p>
        </p:txBody>
      </p:sp>
      <p:sp>
        <p:nvSpPr>
          <p:cNvPr id="5" name="Slide Number Placeholder 4"/>
          <p:cNvSpPr>
            <a:spLocks noGrp="1"/>
          </p:cNvSpPr>
          <p:nvPr>
            <p:ph type="sldNum" sz="quarter" idx="12"/>
          </p:nvPr>
        </p:nvSpPr>
        <p:spPr/>
        <p:txBody>
          <a:bodyPr/>
          <a:lstStyle/>
          <a:p>
            <a:fld id="{E62E9378-3349-4F33-9D0C-B44FC42F3788}" type="slidenum">
              <a:rPr lang="en-US" smtClean="0"/>
              <a:t>6</a:t>
            </a:fld>
            <a:endParaRPr lang="en-US" dirty="0"/>
          </a:p>
        </p:txBody>
      </p:sp>
      <p:pic>
        <p:nvPicPr>
          <p:cNvPr id="3" name="Picture 2"/>
          <p:cNvPicPr>
            <a:picLocks noChangeAspect="1"/>
          </p:cNvPicPr>
          <p:nvPr/>
        </p:nvPicPr>
        <p:blipFill>
          <a:blip r:embed="rId2"/>
          <a:stretch>
            <a:fillRect/>
          </a:stretch>
        </p:blipFill>
        <p:spPr>
          <a:xfrm>
            <a:off x="1363680" y="2795451"/>
            <a:ext cx="9813160" cy="3323995"/>
          </a:xfrm>
          <a:prstGeom prst="rect">
            <a:avLst/>
          </a:prstGeom>
        </p:spPr>
      </p:pic>
    </p:spTree>
    <p:extLst>
      <p:ext uri="{BB962C8B-B14F-4D97-AF65-F5344CB8AC3E}">
        <p14:creationId xmlns:p14="http://schemas.microsoft.com/office/powerpoint/2010/main" val="347640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Threshold Wage </a:t>
            </a:r>
            <a:endParaRPr lang="en-US" b="1" dirty="0"/>
          </a:p>
        </p:txBody>
      </p:sp>
      <p:sp>
        <p:nvSpPr>
          <p:cNvPr id="3" name="Content Placeholder 2"/>
          <p:cNvSpPr>
            <a:spLocks noGrp="1"/>
          </p:cNvSpPr>
          <p:nvPr>
            <p:ph idx="1"/>
          </p:nvPr>
        </p:nvSpPr>
        <p:spPr>
          <a:xfrm>
            <a:off x="1097280" y="1845734"/>
            <a:ext cx="10058400" cy="4489752"/>
          </a:xfrm>
        </p:spPr>
        <p:txBody>
          <a:bodyPr/>
          <a:lstStyle/>
          <a:p>
            <a:pPr lvl="1">
              <a:buFont typeface="Wingdings" panose="05000000000000000000" pitchFamily="2" charset="2"/>
              <a:buChar char="§"/>
            </a:pPr>
            <a:r>
              <a:rPr lang="en-US" sz="2000" dirty="0" smtClean="0"/>
              <a:t>At </a:t>
            </a:r>
            <a:r>
              <a:rPr lang="en-US" sz="2000" dirty="0"/>
              <a:t>a minimum, salary will be hired and promoted </a:t>
            </a:r>
            <a:r>
              <a:rPr lang="en-US" sz="2000" dirty="0" smtClean="0"/>
              <a:t>to </a:t>
            </a:r>
            <a:r>
              <a:rPr lang="en-US" sz="2000" dirty="0"/>
              <a:t>the 25</a:t>
            </a:r>
            <a:r>
              <a:rPr lang="en-US" sz="2000" baseline="30000" dirty="0"/>
              <a:t>th</a:t>
            </a:r>
            <a:r>
              <a:rPr lang="en-US" sz="2000" dirty="0"/>
              <a:t> percentile of their rank and </a:t>
            </a:r>
            <a:r>
              <a:rPr lang="en-US" sz="2000" dirty="0" smtClean="0"/>
              <a:t>discipline, or </a:t>
            </a:r>
            <a:r>
              <a:rPr lang="en-US" sz="2000" dirty="0"/>
              <a:t>at the existing </a:t>
            </a:r>
            <a:r>
              <a:rPr lang="en-US" sz="2000" i="1" dirty="0"/>
              <a:t>college threshold wage by </a:t>
            </a:r>
            <a:r>
              <a:rPr lang="en-US" sz="2000" i="1" dirty="0" smtClean="0"/>
              <a:t>rank</a:t>
            </a:r>
            <a:r>
              <a:rPr lang="en-US" sz="2000" dirty="0" smtClean="0"/>
              <a:t>, whichever </a:t>
            </a:r>
            <a:r>
              <a:rPr lang="en-US" sz="2000" dirty="0"/>
              <a:t>is </a:t>
            </a:r>
            <a:r>
              <a:rPr lang="en-US" sz="2000" dirty="0" smtClean="0"/>
              <a:t>highest.</a:t>
            </a:r>
          </a:p>
          <a:p>
            <a:pPr marL="201168" lvl="1" indent="0">
              <a:buNone/>
            </a:pPr>
            <a:endParaRPr lang="en-US" sz="2000" dirty="0" smtClean="0"/>
          </a:p>
          <a:p>
            <a:pPr lvl="1">
              <a:buFont typeface="Wingdings" panose="05000000000000000000" pitchFamily="2" charset="2"/>
              <a:buChar char="§"/>
            </a:pPr>
            <a:r>
              <a:rPr lang="en-US" sz="2000" dirty="0" smtClean="0"/>
              <a:t>The </a:t>
            </a:r>
            <a:r>
              <a:rPr lang="en-US" sz="2000" dirty="0"/>
              <a:t>existing </a:t>
            </a:r>
            <a:r>
              <a:rPr lang="en-US" sz="2000" i="1" dirty="0"/>
              <a:t>college threshold wages by </a:t>
            </a:r>
            <a:r>
              <a:rPr lang="en-US" sz="2000" i="1" dirty="0" smtClean="0"/>
              <a:t>rank </a:t>
            </a:r>
            <a:r>
              <a:rPr lang="en-US" sz="2000" dirty="0" smtClean="0"/>
              <a:t>will </a:t>
            </a:r>
            <a:r>
              <a:rPr lang="en-US" sz="2000" dirty="0"/>
              <a:t>increase annually according to the </a:t>
            </a:r>
            <a:r>
              <a:rPr lang="en-US" sz="2000" dirty="0" smtClean="0"/>
              <a:t>average annual </a:t>
            </a:r>
            <a:r>
              <a:rPr lang="en-US" sz="2000" dirty="0"/>
              <a:t>increase in the 25</a:t>
            </a:r>
            <a:r>
              <a:rPr lang="en-US" sz="2000" baseline="30000" dirty="0"/>
              <a:t>th</a:t>
            </a:r>
            <a:r>
              <a:rPr lang="en-US" sz="2000" dirty="0"/>
              <a:t> percentile salary </a:t>
            </a:r>
            <a:r>
              <a:rPr lang="en-US" sz="2000" dirty="0" smtClean="0"/>
              <a:t>ranges from </a:t>
            </a:r>
            <a:r>
              <a:rPr lang="en-US" sz="2000" dirty="0"/>
              <a:t>our benchmark list. </a:t>
            </a:r>
            <a:endParaRPr lang="en-US" sz="2000" dirty="0" smtClean="0"/>
          </a:p>
        </p:txBody>
      </p:sp>
      <p:sp>
        <p:nvSpPr>
          <p:cNvPr id="4" name="Slide Number Placeholder 3"/>
          <p:cNvSpPr>
            <a:spLocks noGrp="1"/>
          </p:cNvSpPr>
          <p:nvPr>
            <p:ph type="sldNum" sz="quarter" idx="12"/>
          </p:nvPr>
        </p:nvSpPr>
        <p:spPr/>
        <p:txBody>
          <a:bodyPr/>
          <a:lstStyle/>
          <a:p>
            <a:fld id="{E62E9378-3349-4F33-9D0C-B44FC42F3788}" type="slidenum">
              <a:rPr lang="en-US" smtClean="0"/>
              <a:t>7</a:t>
            </a:fld>
            <a:endParaRPr lang="en-US" dirty="0"/>
          </a:p>
        </p:txBody>
      </p:sp>
    </p:spTree>
    <p:extLst>
      <p:ext uri="{BB962C8B-B14F-4D97-AF65-F5344CB8AC3E}">
        <p14:creationId xmlns:p14="http://schemas.microsoft.com/office/powerpoint/2010/main" val="2135097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Salary Progression</a:t>
            </a:r>
            <a:endParaRPr lang="en-US" b="1" dirty="0"/>
          </a:p>
        </p:txBody>
      </p:sp>
      <p:sp>
        <p:nvSpPr>
          <p:cNvPr id="3" name="Content Placeholder 2"/>
          <p:cNvSpPr>
            <a:spLocks noGrp="1"/>
          </p:cNvSpPr>
          <p:nvPr>
            <p:ph idx="1"/>
          </p:nvPr>
        </p:nvSpPr>
        <p:spPr>
          <a:xfrm>
            <a:off x="1097280" y="1845733"/>
            <a:ext cx="10058400" cy="4614051"/>
          </a:xfrm>
        </p:spPr>
        <p:txBody>
          <a:bodyPr>
            <a:normAutofit/>
          </a:bodyPr>
          <a:lstStyle/>
          <a:p>
            <a:pPr lvl="1">
              <a:buFont typeface="Wingdings" panose="05000000000000000000" pitchFamily="2" charset="2"/>
              <a:buChar char="§"/>
            </a:pPr>
            <a:r>
              <a:rPr lang="en-US" sz="2000" u="sng" dirty="0" smtClean="0"/>
              <a:t>For </a:t>
            </a:r>
            <a:r>
              <a:rPr lang="en-US" sz="2000" u="sng" dirty="0"/>
              <a:t>each rank and discipline</a:t>
            </a:r>
            <a:r>
              <a:rPr lang="en-US" sz="2000" dirty="0"/>
              <a:t>, compensation ranges have been proposed</a:t>
            </a:r>
            <a:r>
              <a:rPr lang="en-US" sz="2000" dirty="0" smtClean="0"/>
              <a:t>.</a:t>
            </a:r>
          </a:p>
          <a:p>
            <a:pPr lvl="2">
              <a:buFont typeface="Wingdings" panose="05000000000000000000" pitchFamily="2" charset="2"/>
              <a:buChar char="§"/>
            </a:pPr>
            <a:r>
              <a:rPr lang="en-US" sz="2000" dirty="0"/>
              <a:t>If the fiscal situation at the college remains strong, </a:t>
            </a:r>
            <a:r>
              <a:rPr lang="en-US" sz="2000" dirty="0" smtClean="0"/>
              <a:t> salaries </a:t>
            </a:r>
            <a:r>
              <a:rPr lang="en-US" sz="2000" dirty="0"/>
              <a:t>should progress through these ranges at a predictable rate. </a:t>
            </a:r>
            <a:endParaRPr lang="en-US" sz="2000" dirty="0" smtClean="0"/>
          </a:p>
          <a:p>
            <a:pPr lvl="2">
              <a:buFont typeface="Wingdings" panose="05000000000000000000" pitchFamily="2" charset="2"/>
              <a:buChar char="§"/>
            </a:pPr>
            <a:r>
              <a:rPr lang="en-US" sz="2000" dirty="0" smtClean="0"/>
              <a:t>These </a:t>
            </a:r>
            <a:r>
              <a:rPr lang="en-US" sz="2000" dirty="0"/>
              <a:t>ranges will not be lower than the </a:t>
            </a:r>
            <a:r>
              <a:rPr lang="en-US" sz="2000" dirty="0" smtClean="0"/>
              <a:t>25</a:t>
            </a:r>
            <a:r>
              <a:rPr lang="en-US" sz="2000" baseline="30000" dirty="0" smtClean="0"/>
              <a:t>th</a:t>
            </a:r>
            <a:r>
              <a:rPr lang="en-US" sz="2000" dirty="0" smtClean="0"/>
              <a:t> </a:t>
            </a:r>
            <a:r>
              <a:rPr lang="en-US" sz="2000" dirty="0"/>
              <a:t>percentile for any rank and discipline, but for disciplines with medians close to our threshold wage, the above ranges have been expanded by a formula that also tethers the ranges to CUPA-HR </a:t>
            </a:r>
            <a:r>
              <a:rPr lang="en-US" sz="2000" dirty="0" smtClean="0"/>
              <a:t>data.</a:t>
            </a:r>
          </a:p>
          <a:p>
            <a:pPr lvl="2">
              <a:buFont typeface="Wingdings" panose="05000000000000000000" pitchFamily="2" charset="2"/>
              <a:buChar char="§"/>
            </a:pPr>
            <a:r>
              <a:rPr lang="en-US" sz="2000" dirty="0"/>
              <a:t>Throughout the range, salaries will be stratified proportionately, by discipline and time in rank.   These targets are subject to and will be continually reviewed against the financial standing of the college</a:t>
            </a:r>
            <a:r>
              <a:rPr lang="en-US" sz="2000" dirty="0" smtClean="0"/>
              <a:t>.</a:t>
            </a:r>
          </a:p>
          <a:p>
            <a:pPr marL="384048" lvl="2" indent="0">
              <a:buNone/>
            </a:pPr>
            <a:endParaRPr lang="en-US" sz="2000" dirty="0" smtClean="0"/>
          </a:p>
          <a:p>
            <a:pPr lvl="1">
              <a:buFont typeface="Wingdings" panose="05000000000000000000" pitchFamily="2" charset="2"/>
              <a:buChar char="§"/>
            </a:pPr>
            <a:r>
              <a:rPr lang="en-US" sz="2000" u="sng" dirty="0"/>
              <a:t>For each discipline</a:t>
            </a:r>
            <a:r>
              <a:rPr lang="en-US" sz="2000" dirty="0"/>
              <a:t>, the salary targets are:</a:t>
            </a:r>
          </a:p>
          <a:p>
            <a:pPr lvl="2">
              <a:buFont typeface="Wingdings" panose="05000000000000000000" pitchFamily="2" charset="2"/>
              <a:buChar char="§"/>
            </a:pPr>
            <a:r>
              <a:rPr lang="en-US" sz="2000" dirty="0" smtClean="0"/>
              <a:t>10 years to median, with proportional stratification throughout range.</a:t>
            </a:r>
          </a:p>
          <a:p>
            <a:pPr lvl="2">
              <a:buFont typeface="Wingdings" panose="05000000000000000000" pitchFamily="2" charset="2"/>
              <a:buChar char="§"/>
            </a:pPr>
            <a:r>
              <a:rPr lang="en-US" sz="2000" dirty="0" smtClean="0"/>
              <a:t>20 years to 75</a:t>
            </a:r>
            <a:r>
              <a:rPr lang="en-US" sz="2000" baseline="30000" dirty="0" smtClean="0"/>
              <a:t>th</a:t>
            </a:r>
            <a:r>
              <a:rPr lang="en-US" sz="2000" dirty="0"/>
              <a:t> percentile, with proportional stratification throughout range.</a:t>
            </a:r>
          </a:p>
          <a:p>
            <a:pPr marL="384048" lvl="2" indent="0">
              <a:buNone/>
            </a:pPr>
            <a:endParaRPr lang="en-US" sz="2000" dirty="0"/>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8</a:t>
            </a:fld>
            <a:endParaRPr lang="en-US" dirty="0"/>
          </a:p>
        </p:txBody>
      </p:sp>
    </p:spTree>
    <p:extLst>
      <p:ext uri="{BB962C8B-B14F-4D97-AF65-F5344CB8AC3E}">
        <p14:creationId xmlns:p14="http://schemas.microsoft.com/office/powerpoint/2010/main" val="1824559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Annual Increase</a:t>
            </a:r>
            <a:endParaRPr lang="en-US" b="1" dirty="0"/>
          </a:p>
        </p:txBody>
      </p:sp>
      <p:sp>
        <p:nvSpPr>
          <p:cNvPr id="3" name="Content Placeholder 2"/>
          <p:cNvSpPr>
            <a:spLocks noGrp="1"/>
          </p:cNvSpPr>
          <p:nvPr>
            <p:ph idx="1"/>
          </p:nvPr>
        </p:nvSpPr>
        <p:spPr>
          <a:xfrm>
            <a:off x="1097280" y="1845733"/>
            <a:ext cx="10058400" cy="4450564"/>
          </a:xfrm>
        </p:spPr>
        <p:txBody>
          <a:bodyPr>
            <a:noAutofit/>
          </a:bodyPr>
          <a:lstStyle/>
          <a:p>
            <a:pPr lvl="1">
              <a:buFont typeface="Wingdings" panose="05000000000000000000" pitchFamily="2" charset="2"/>
              <a:buChar char="§"/>
            </a:pPr>
            <a:r>
              <a:rPr lang="en-US" sz="2000" dirty="0" smtClean="0"/>
              <a:t>This </a:t>
            </a:r>
            <a:r>
              <a:rPr lang="en-US" sz="2000" dirty="0"/>
              <a:t>remains the highest priority. </a:t>
            </a:r>
            <a:endParaRPr lang="en-US" sz="2000" dirty="0" smtClean="0"/>
          </a:p>
          <a:p>
            <a:pPr lvl="1">
              <a:buFont typeface="Wingdings" panose="05000000000000000000" pitchFamily="2" charset="2"/>
              <a:buChar char="§"/>
            </a:pPr>
            <a:r>
              <a:rPr lang="en-US" sz="2000" dirty="0" smtClean="0"/>
              <a:t>The annual increase has two components:</a:t>
            </a:r>
          </a:p>
          <a:p>
            <a:pPr marL="726948" lvl="2" indent="-342900">
              <a:buFont typeface="+mj-lt"/>
              <a:buAutoNum type="arabicPeriod"/>
            </a:pPr>
            <a:r>
              <a:rPr lang="en-US" sz="2000" dirty="0" smtClean="0"/>
              <a:t>The </a:t>
            </a:r>
            <a:r>
              <a:rPr lang="en-US" sz="2000" dirty="0"/>
              <a:t>baseline component is the annual increase in the salary ranges (25-75% of the median of our reference group and currently at 2.5</a:t>
            </a:r>
            <a:r>
              <a:rPr lang="en-US" sz="2000" dirty="0" smtClean="0"/>
              <a:t>%)*.  </a:t>
            </a:r>
          </a:p>
          <a:p>
            <a:pPr marL="726948" lvl="2" indent="-342900">
              <a:buFont typeface="+mj-lt"/>
              <a:buAutoNum type="arabicPeriod"/>
            </a:pPr>
            <a:r>
              <a:rPr lang="en-US" sz="2000" dirty="0" smtClean="0"/>
              <a:t>The </a:t>
            </a:r>
            <a:r>
              <a:rPr lang="en-US" sz="2000" dirty="0"/>
              <a:t>second component is based on a calculation of the average increase required to bring the key disciplines** to the 50</a:t>
            </a:r>
            <a:r>
              <a:rPr lang="en-US" sz="2000" baseline="30000" dirty="0"/>
              <a:t>th</a:t>
            </a:r>
            <a:r>
              <a:rPr lang="en-US" sz="2000" dirty="0"/>
              <a:t> percentile of the Mercer ranges over a ten-year period.  </a:t>
            </a:r>
            <a:endParaRPr lang="en-US" sz="2000" dirty="0" smtClean="0"/>
          </a:p>
          <a:p>
            <a:pPr marL="384048" lvl="2" indent="0">
              <a:buNone/>
            </a:pPr>
            <a:endParaRPr lang="en-US" sz="2000" dirty="0" smtClean="0"/>
          </a:p>
          <a:p>
            <a:pPr marL="0">
              <a:buNone/>
            </a:pPr>
            <a:r>
              <a:rPr lang="en-US" sz="1800" dirty="0" smtClean="0"/>
              <a:t>* These </a:t>
            </a:r>
            <a:r>
              <a:rPr lang="en-US" sz="1800" dirty="0"/>
              <a:t>figures will be updated and published annually.  They will also be measured regularly against CUPA-HR data from our reference schools by the administrative leadership and FWC</a:t>
            </a:r>
            <a:r>
              <a:rPr lang="en-US" sz="1800" dirty="0" smtClean="0"/>
              <a:t>.</a:t>
            </a:r>
            <a:endParaRPr lang="en-US" sz="1800" dirty="0"/>
          </a:p>
          <a:p>
            <a:r>
              <a:rPr lang="en-US" sz="1800" dirty="0" smtClean="0"/>
              <a:t>** Twelve </a:t>
            </a:r>
            <a:r>
              <a:rPr lang="en-US" sz="1800" dirty="0"/>
              <a:t>key disciplines have been identified.  Their salaries are lowest relative to our reference group. They are: Accounting; Chemical Engineering; Civil and Environmental Engineering; Computer Information Systems; Computer Science; Economics; Finance; Law; Management; Marketing; and Mechanical Engineering. </a:t>
            </a:r>
          </a:p>
          <a:p>
            <a:endParaRPr lang="en-US" dirty="0"/>
          </a:p>
        </p:txBody>
      </p:sp>
      <p:sp>
        <p:nvSpPr>
          <p:cNvPr id="4" name="Slide Number Placeholder 3"/>
          <p:cNvSpPr>
            <a:spLocks noGrp="1"/>
          </p:cNvSpPr>
          <p:nvPr>
            <p:ph type="sldNum" sz="quarter" idx="12"/>
          </p:nvPr>
        </p:nvSpPr>
        <p:spPr/>
        <p:txBody>
          <a:bodyPr/>
          <a:lstStyle/>
          <a:p>
            <a:fld id="{E62E9378-3349-4F33-9D0C-B44FC42F3788}" type="slidenum">
              <a:rPr lang="en-US" smtClean="0"/>
              <a:t>9</a:t>
            </a:fld>
            <a:endParaRPr lang="en-US" dirty="0"/>
          </a:p>
        </p:txBody>
      </p:sp>
    </p:spTree>
    <p:extLst>
      <p:ext uri="{BB962C8B-B14F-4D97-AF65-F5344CB8AC3E}">
        <p14:creationId xmlns:p14="http://schemas.microsoft.com/office/powerpoint/2010/main" val="3281755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1009</TotalTime>
  <Words>2037</Words>
  <Application>Microsoft Office PowerPoint</Application>
  <PresentationFormat>Custom</PresentationFormat>
  <Paragraphs>763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Retrospect</vt:lpstr>
      <vt:lpstr>Compensation Philosophy, Objectives, and Implementation</vt:lpstr>
      <vt:lpstr>Compensation Philosophy</vt:lpstr>
      <vt:lpstr>Compensation Philosophy</vt:lpstr>
      <vt:lpstr>Compensation Philosophy (cont’d)</vt:lpstr>
      <vt:lpstr>Compensation Objectives</vt:lpstr>
      <vt:lpstr>1. Salary Determination </vt:lpstr>
      <vt:lpstr>2. Threshold Wage </vt:lpstr>
      <vt:lpstr>3. Salary Progression</vt:lpstr>
      <vt:lpstr>4. Annual Increase</vt:lpstr>
      <vt:lpstr>5. Promotions</vt:lpstr>
      <vt:lpstr>Salary Ranges and Market Data</vt:lpstr>
      <vt:lpstr>Associate Professor Salary Ranges (2016-2017)</vt:lpstr>
      <vt:lpstr>PowerPoint Presentation</vt:lpstr>
      <vt:lpstr>Associate Professor Salary Ranges: School of Business (2016-2017)</vt:lpstr>
      <vt:lpstr>Associate Professor Salary Ranges: School of Education (2016-2017)</vt:lpstr>
      <vt:lpstr>Associate Professor Salary Ranges: School of Engineering (2016-2017)</vt:lpstr>
      <vt:lpstr>Associate Professor Salary Ranges: School of Liberal Arts (2016-2017)</vt:lpstr>
      <vt:lpstr>Associate Professor Salary Ranges: School of Science (2016-2017)</vt:lpstr>
      <vt:lpstr>Full Professor Salary Ranges (2016-2017)</vt:lpstr>
      <vt:lpstr>PowerPoint Presentation</vt:lpstr>
      <vt:lpstr>Full Professor Salary Ranges: School of Business (2016-2017)</vt:lpstr>
      <vt:lpstr>Full Professor Salary Ranges: School of Education (2016-2017)</vt:lpstr>
      <vt:lpstr>Full Professor Salary Ranges: School of Engineering (2016-2017)</vt:lpstr>
      <vt:lpstr>Full Professor Salary Ranges: School of Liberal Arts (2016-2017)</vt:lpstr>
      <vt:lpstr>Full Professor Salary Ranges: School of Science (2016-2017)</vt:lpstr>
      <vt:lpstr>What’s Next?</vt:lpstr>
      <vt:lpstr>Periodic Review of the Data</vt:lpstr>
      <vt:lpstr>Implementation</vt:lpstr>
      <vt:lpstr>The 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Goals</dc:title>
  <dc:creator>BUSN Guest</dc:creator>
  <cp:lastModifiedBy>template</cp:lastModifiedBy>
  <cp:revision>74</cp:revision>
  <cp:lastPrinted>2018-03-06T14:32:50Z</cp:lastPrinted>
  <dcterms:created xsi:type="dcterms:W3CDTF">2018-02-19T21:22:20Z</dcterms:created>
  <dcterms:modified xsi:type="dcterms:W3CDTF">2018-03-09T03:14:47Z</dcterms:modified>
</cp:coreProperties>
</file>